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9" r:id="rId5"/>
    <p:sldId id="290" r:id="rId6"/>
    <p:sldId id="260" r:id="rId7"/>
    <p:sldId id="258" r:id="rId8"/>
    <p:sldId id="277" r:id="rId9"/>
    <p:sldId id="276" r:id="rId10"/>
    <p:sldId id="278" r:id="rId11"/>
    <p:sldId id="294" r:id="rId12"/>
    <p:sldId id="295" r:id="rId13"/>
    <p:sldId id="281" r:id="rId14"/>
    <p:sldId id="296" r:id="rId15"/>
    <p:sldId id="298" r:id="rId16"/>
    <p:sldId id="299" r:id="rId17"/>
    <p:sldId id="300" r:id="rId18"/>
    <p:sldId id="301" r:id="rId19"/>
    <p:sldId id="302" r:id="rId20"/>
    <p:sldId id="297" r:id="rId21"/>
    <p:sldId id="303" r:id="rId22"/>
    <p:sldId id="304" r:id="rId23"/>
    <p:sldId id="292" r:id="rId24"/>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E7A308-FB52-8150-C7F2-6F7ADE555EC4}" name="ODONGO Sharize" initials="OS" userId="S::OdongoS@ramsar.org::91a3bfa5-a164-4fd9-9658-2f20f66ce3e5" providerId="AD"/>
  <p188:author id="{5F39852F-CC03-07A3-4CE7-02AD8D1E6FF7}" name="Damien Gallay" initials="DG" userId="370450c06bd5ec50" providerId="Windows Live"/>
  <p188:author id="{144301E5-3F4F-6394-9555-1674D5F0C559}" name="Fabia D'Arienzo" initials="FD" userId="5690b859840e9f6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5"/>
    <a:srgbClr val="FDBA00"/>
    <a:srgbClr val="E92E09"/>
    <a:srgbClr val="AD9B1E"/>
    <a:srgbClr val="655348"/>
    <a:srgbClr val="FAF3EC"/>
    <a:srgbClr val="BE8B7A"/>
    <a:srgbClr val="5B802C"/>
    <a:srgbClr val="1A95A3"/>
    <a:srgbClr val="BBD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985B8-2E99-4E42-A8F7-77B7FE8D078F}" v="1" dt="2024-11-26T15:13:23.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1" autoAdjust="0"/>
  </p:normalViewPr>
  <p:slideViewPr>
    <p:cSldViewPr snapToGrid="0" snapToObjects="1">
      <p:cViewPr varScale="1">
        <p:scale>
          <a:sx n="92" d="100"/>
          <a:sy n="92" d="100"/>
        </p:scale>
        <p:origin x="43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1" d="100"/>
          <a:sy n="131"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Berlemont" userId="53b46256-5954-43ac-b385-42817a2c5514" providerId="ADAL" clId="{182985B8-2E99-4E42-A8F7-77B7FE8D078F}"/>
    <pc:docChg chg="custSel modSld">
      <pc:chgData name="Denis Berlemont" userId="53b46256-5954-43ac-b385-42817a2c5514" providerId="ADAL" clId="{182985B8-2E99-4E42-A8F7-77B7FE8D078F}" dt="2024-11-26T15:15:17.142" v="330" actId="14100"/>
      <pc:docMkLst>
        <pc:docMk/>
      </pc:docMkLst>
      <pc:sldChg chg="modSp mod">
        <pc:chgData name="Denis Berlemont" userId="53b46256-5954-43ac-b385-42817a2c5514" providerId="ADAL" clId="{182985B8-2E99-4E42-A8F7-77B7FE8D078F}" dt="2024-11-19T13:28:39.529" v="71"/>
        <pc:sldMkLst>
          <pc:docMk/>
          <pc:sldMk cId="2401711229" sldId="258"/>
        </pc:sldMkLst>
        <pc:spChg chg="mod">
          <ac:chgData name="Denis Berlemont" userId="53b46256-5954-43ac-b385-42817a2c5514" providerId="ADAL" clId="{182985B8-2E99-4E42-A8F7-77B7FE8D078F}" dt="2024-11-19T13:28:39.529" v="71"/>
          <ac:spMkLst>
            <pc:docMk/>
            <pc:sldMk cId="2401711229" sldId="258"/>
            <ac:spMk id="9" creationId="{E1C6A02E-B9E5-48CB-5015-B1EE510A9FBE}"/>
          </ac:spMkLst>
        </pc:spChg>
      </pc:sldChg>
      <pc:sldChg chg="modSp mod">
        <pc:chgData name="Denis Berlemont" userId="53b46256-5954-43ac-b385-42817a2c5514" providerId="ADAL" clId="{182985B8-2E99-4E42-A8F7-77B7FE8D078F}" dt="2024-11-08T09:52:39.654" v="23" actId="790"/>
        <pc:sldMkLst>
          <pc:docMk/>
          <pc:sldMk cId="2656617613" sldId="260"/>
        </pc:sldMkLst>
        <pc:spChg chg="mod">
          <ac:chgData name="Denis Berlemont" userId="53b46256-5954-43ac-b385-42817a2c5514" providerId="ADAL" clId="{182985B8-2E99-4E42-A8F7-77B7FE8D078F}" dt="2024-11-08T09:52:22.910" v="21" actId="790"/>
          <ac:spMkLst>
            <pc:docMk/>
            <pc:sldMk cId="2656617613" sldId="260"/>
            <ac:spMk id="3" creationId="{D6E89869-A2DE-E602-0F26-962DA2B31BAD}"/>
          </ac:spMkLst>
        </pc:spChg>
        <pc:spChg chg="mod">
          <ac:chgData name="Denis Berlemont" userId="53b46256-5954-43ac-b385-42817a2c5514" providerId="ADAL" clId="{182985B8-2E99-4E42-A8F7-77B7FE8D078F}" dt="2024-11-08T09:52:39.654" v="23" actId="790"/>
          <ac:spMkLst>
            <pc:docMk/>
            <pc:sldMk cId="2656617613" sldId="260"/>
            <ac:spMk id="16" creationId="{F38B72E4-A606-F141-805C-F384FCBB6854}"/>
          </ac:spMkLst>
        </pc:spChg>
      </pc:sldChg>
      <pc:sldChg chg="modSp mod">
        <pc:chgData name="Denis Berlemont" userId="53b46256-5954-43ac-b385-42817a2c5514" providerId="ADAL" clId="{182985B8-2E99-4E42-A8F7-77B7FE8D078F}" dt="2024-11-19T13:27:02.293" v="64" actId="207"/>
        <pc:sldMkLst>
          <pc:docMk/>
          <pc:sldMk cId="1929911840" sldId="269"/>
        </pc:sldMkLst>
        <pc:spChg chg="mod">
          <ac:chgData name="Denis Berlemont" userId="53b46256-5954-43ac-b385-42817a2c5514" providerId="ADAL" clId="{182985B8-2E99-4E42-A8F7-77B7FE8D078F}" dt="2024-11-19T13:27:02.293" v="64" actId="207"/>
          <ac:spMkLst>
            <pc:docMk/>
            <pc:sldMk cId="1929911840" sldId="269"/>
            <ac:spMk id="7" creationId="{EB751D16-EB73-291B-7E51-CF0A467E3FEE}"/>
          </ac:spMkLst>
        </pc:spChg>
        <pc:spChg chg="mod">
          <ac:chgData name="Denis Berlemont" userId="53b46256-5954-43ac-b385-42817a2c5514" providerId="ADAL" clId="{182985B8-2E99-4E42-A8F7-77B7FE8D078F}" dt="2024-11-08T09:51:59.680" v="20" actId="6549"/>
          <ac:spMkLst>
            <pc:docMk/>
            <pc:sldMk cId="1929911840" sldId="269"/>
            <ac:spMk id="10" creationId="{04C2FF8F-C38D-9642-E91C-9FD192BA172A}"/>
          </ac:spMkLst>
        </pc:spChg>
      </pc:sldChg>
      <pc:sldChg chg="modSp mod">
        <pc:chgData name="Denis Berlemont" userId="53b46256-5954-43ac-b385-42817a2c5514" providerId="ADAL" clId="{182985B8-2E99-4E42-A8F7-77B7FE8D078F}" dt="2024-11-19T13:30:10.023" v="100"/>
        <pc:sldMkLst>
          <pc:docMk/>
          <pc:sldMk cId="3692079041" sldId="277"/>
        </pc:sldMkLst>
        <pc:spChg chg="mod">
          <ac:chgData name="Denis Berlemont" userId="53b46256-5954-43ac-b385-42817a2c5514" providerId="ADAL" clId="{182985B8-2E99-4E42-A8F7-77B7FE8D078F}" dt="2024-11-19T13:30:10.023" v="100"/>
          <ac:spMkLst>
            <pc:docMk/>
            <pc:sldMk cId="3692079041" sldId="277"/>
            <ac:spMk id="15" creationId="{E7650E87-1659-4815-8205-3448FF164EC2}"/>
          </ac:spMkLst>
        </pc:spChg>
      </pc:sldChg>
      <pc:sldChg chg="modSp mod">
        <pc:chgData name="Denis Berlemont" userId="53b46256-5954-43ac-b385-42817a2c5514" providerId="ADAL" clId="{182985B8-2E99-4E42-A8F7-77B7FE8D078F}" dt="2024-11-26T15:10:37.643" v="137" actId="14100"/>
        <pc:sldMkLst>
          <pc:docMk/>
          <pc:sldMk cId="2862914275" sldId="281"/>
        </pc:sldMkLst>
        <pc:spChg chg="mod">
          <ac:chgData name="Denis Berlemont" userId="53b46256-5954-43ac-b385-42817a2c5514" providerId="ADAL" clId="{182985B8-2E99-4E42-A8F7-77B7FE8D078F}" dt="2024-11-26T15:10:37.643" v="137" actId="14100"/>
          <ac:spMkLst>
            <pc:docMk/>
            <pc:sldMk cId="2862914275" sldId="281"/>
            <ac:spMk id="4" creationId="{E4FB1FBD-7570-7ADA-AC99-F8C5D422A266}"/>
          </ac:spMkLst>
        </pc:spChg>
      </pc:sldChg>
      <pc:sldChg chg="modSp mod">
        <pc:chgData name="Denis Berlemont" userId="53b46256-5954-43ac-b385-42817a2c5514" providerId="ADAL" clId="{182985B8-2E99-4E42-A8F7-77B7FE8D078F}" dt="2024-11-19T13:32:29.092" v="106" actId="27636"/>
        <pc:sldMkLst>
          <pc:docMk/>
          <pc:sldMk cId="1114328512" sldId="292"/>
        </pc:sldMkLst>
        <pc:spChg chg="mod">
          <ac:chgData name="Denis Berlemont" userId="53b46256-5954-43ac-b385-42817a2c5514" providerId="ADAL" clId="{182985B8-2E99-4E42-A8F7-77B7FE8D078F}" dt="2024-11-19T13:32:29.092" v="106" actId="27636"/>
          <ac:spMkLst>
            <pc:docMk/>
            <pc:sldMk cId="1114328512" sldId="292"/>
            <ac:spMk id="14" creationId="{7E51DB41-CEC9-CA36-F865-647B3BFBA10C}"/>
          </ac:spMkLst>
        </pc:spChg>
      </pc:sldChg>
      <pc:sldChg chg="modSp mod">
        <pc:chgData name="Denis Berlemont" userId="53b46256-5954-43ac-b385-42817a2c5514" providerId="ADAL" clId="{182985B8-2E99-4E42-A8F7-77B7FE8D078F}" dt="2024-11-26T15:11:16.250" v="149" actId="1035"/>
        <pc:sldMkLst>
          <pc:docMk/>
          <pc:sldMk cId="2330602516" sldId="295"/>
        </pc:sldMkLst>
        <pc:spChg chg="mod">
          <ac:chgData name="Denis Berlemont" userId="53b46256-5954-43ac-b385-42817a2c5514" providerId="ADAL" clId="{182985B8-2E99-4E42-A8F7-77B7FE8D078F}" dt="2024-11-26T15:11:00.907" v="141" actId="20577"/>
          <ac:spMkLst>
            <pc:docMk/>
            <pc:sldMk cId="2330602516" sldId="295"/>
            <ac:spMk id="6" creationId="{15E9114C-6DB1-89AA-6F8F-C73225B9CC34}"/>
          </ac:spMkLst>
        </pc:spChg>
        <pc:picChg chg="mod">
          <ac:chgData name="Denis Berlemont" userId="53b46256-5954-43ac-b385-42817a2c5514" providerId="ADAL" clId="{182985B8-2E99-4E42-A8F7-77B7FE8D078F}" dt="2024-11-26T15:11:16.250" v="149" actId="1035"/>
          <ac:picMkLst>
            <pc:docMk/>
            <pc:sldMk cId="2330602516" sldId="295"/>
            <ac:picMk id="7" creationId="{5805C5B6-2E6D-0823-97CF-98BB6D406E9A}"/>
          </ac:picMkLst>
        </pc:picChg>
      </pc:sldChg>
      <pc:sldChg chg="addSp modSp mod">
        <pc:chgData name="Denis Berlemont" userId="53b46256-5954-43ac-b385-42817a2c5514" providerId="ADAL" clId="{182985B8-2E99-4E42-A8F7-77B7FE8D078F}" dt="2024-11-26T15:14:36.740" v="328" actId="20577"/>
        <pc:sldMkLst>
          <pc:docMk/>
          <pc:sldMk cId="764281180" sldId="297"/>
        </pc:sldMkLst>
        <pc:spChg chg="add mod">
          <ac:chgData name="Denis Berlemont" userId="53b46256-5954-43ac-b385-42817a2c5514" providerId="ADAL" clId="{182985B8-2E99-4E42-A8F7-77B7FE8D078F}" dt="2024-11-26T15:13:53.956" v="267" actId="1076"/>
          <ac:spMkLst>
            <pc:docMk/>
            <pc:sldMk cId="764281180" sldId="297"/>
            <ac:spMk id="3" creationId="{BE51BB2A-2EAA-FB7B-4FBE-B11F582D9A8C}"/>
          </ac:spMkLst>
        </pc:spChg>
        <pc:spChg chg="mod">
          <ac:chgData name="Denis Berlemont" userId="53b46256-5954-43ac-b385-42817a2c5514" providerId="ADAL" clId="{182985B8-2E99-4E42-A8F7-77B7FE8D078F}" dt="2024-11-26T15:12:51.027" v="189" actId="20577"/>
          <ac:spMkLst>
            <pc:docMk/>
            <pc:sldMk cId="764281180" sldId="297"/>
            <ac:spMk id="5" creationId="{40DADD30-5BA8-FFFE-E2EC-AE80F70B90EF}"/>
          </ac:spMkLst>
        </pc:spChg>
        <pc:spChg chg="mod">
          <ac:chgData name="Denis Berlemont" userId="53b46256-5954-43ac-b385-42817a2c5514" providerId="ADAL" clId="{182985B8-2E99-4E42-A8F7-77B7FE8D078F}" dt="2024-11-26T15:14:36.740" v="328" actId="20577"/>
          <ac:spMkLst>
            <pc:docMk/>
            <pc:sldMk cId="764281180" sldId="297"/>
            <ac:spMk id="14" creationId="{6BAB7D87-E5B0-4A5B-BDF0-5660A25EA0C3}"/>
          </ac:spMkLst>
        </pc:spChg>
      </pc:sldChg>
      <pc:sldChg chg="modSp mod">
        <pc:chgData name="Denis Berlemont" userId="53b46256-5954-43ac-b385-42817a2c5514" providerId="ADAL" clId="{182985B8-2E99-4E42-A8F7-77B7FE8D078F}" dt="2024-11-26T15:09:35.690" v="129" actId="20577"/>
        <pc:sldMkLst>
          <pc:docMk/>
          <pc:sldMk cId="935454161" sldId="298"/>
        </pc:sldMkLst>
        <pc:spChg chg="mod">
          <ac:chgData name="Denis Berlemont" userId="53b46256-5954-43ac-b385-42817a2c5514" providerId="ADAL" clId="{182985B8-2E99-4E42-A8F7-77B7FE8D078F}" dt="2024-11-26T15:09:35.690" v="129" actId="20577"/>
          <ac:spMkLst>
            <pc:docMk/>
            <pc:sldMk cId="935454161" sldId="298"/>
            <ac:spMk id="14" creationId="{6BAB7D87-E5B0-4A5B-BDF0-5660A25EA0C3}"/>
          </ac:spMkLst>
        </pc:spChg>
      </pc:sldChg>
      <pc:sldChg chg="modSp mod">
        <pc:chgData name="Denis Berlemont" userId="53b46256-5954-43ac-b385-42817a2c5514" providerId="ADAL" clId="{182985B8-2E99-4E42-A8F7-77B7FE8D078F}" dt="2024-11-26T15:15:17.142" v="330" actId="14100"/>
        <pc:sldMkLst>
          <pc:docMk/>
          <pc:sldMk cId="3520960760" sldId="300"/>
        </pc:sldMkLst>
        <pc:spChg chg="mod">
          <ac:chgData name="Denis Berlemont" userId="53b46256-5954-43ac-b385-42817a2c5514" providerId="ADAL" clId="{182985B8-2E99-4E42-A8F7-77B7FE8D078F}" dt="2024-11-26T15:15:17.142" v="330" actId="14100"/>
          <ac:spMkLst>
            <pc:docMk/>
            <pc:sldMk cId="3520960760" sldId="300"/>
            <ac:spMk id="5" creationId="{40DADD30-5BA8-FFFE-E2EC-AE80F70B90EF}"/>
          </ac:spMkLst>
        </pc:spChg>
      </pc:sldChg>
      <pc:sldChg chg="modSp mod">
        <pc:chgData name="Denis Berlemont" userId="53b46256-5954-43ac-b385-42817a2c5514" providerId="ADAL" clId="{182985B8-2E99-4E42-A8F7-77B7FE8D078F}" dt="2024-11-26T15:08:14.296" v="117" actId="6549"/>
        <pc:sldMkLst>
          <pc:docMk/>
          <pc:sldMk cId="3965209139" sldId="301"/>
        </pc:sldMkLst>
        <pc:spChg chg="mod">
          <ac:chgData name="Denis Berlemont" userId="53b46256-5954-43ac-b385-42817a2c5514" providerId="ADAL" clId="{182985B8-2E99-4E42-A8F7-77B7FE8D078F}" dt="2024-11-26T15:08:14.296" v="117" actId="6549"/>
          <ac:spMkLst>
            <pc:docMk/>
            <pc:sldMk cId="3965209139" sldId="301"/>
            <ac:spMk id="5" creationId="{40DADD30-5BA8-FFFE-E2EC-AE80F70B90EF}"/>
          </ac:spMkLst>
        </pc:spChg>
      </pc:sldChg>
      <pc:sldChg chg="modSp mod">
        <pc:chgData name="Denis Berlemont" userId="53b46256-5954-43ac-b385-42817a2c5514" providerId="ADAL" clId="{182985B8-2E99-4E42-A8F7-77B7FE8D078F}" dt="2024-11-26T15:07:17.649" v="108" actId="20577"/>
        <pc:sldMkLst>
          <pc:docMk/>
          <pc:sldMk cId="3219480141" sldId="302"/>
        </pc:sldMkLst>
        <pc:spChg chg="mod">
          <ac:chgData name="Denis Berlemont" userId="53b46256-5954-43ac-b385-42817a2c5514" providerId="ADAL" clId="{182985B8-2E99-4E42-A8F7-77B7FE8D078F}" dt="2024-11-26T15:07:17.649" v="108" actId="20577"/>
          <ac:spMkLst>
            <pc:docMk/>
            <pc:sldMk cId="3219480141" sldId="302"/>
            <ac:spMk id="5" creationId="{40DADD30-5BA8-FFFE-E2EC-AE80F70B90EF}"/>
          </ac:spMkLst>
        </pc:spChg>
      </pc:sldChg>
      <pc:sldChg chg="modSp mod">
        <pc:chgData name="Denis Berlemont" userId="53b46256-5954-43ac-b385-42817a2c5514" providerId="ADAL" clId="{182985B8-2E99-4E42-A8F7-77B7FE8D078F}" dt="2024-11-08T16:05:28.740" v="51" actId="6549"/>
        <pc:sldMkLst>
          <pc:docMk/>
          <pc:sldMk cId="140301669" sldId="304"/>
        </pc:sldMkLst>
        <pc:spChg chg="mod">
          <ac:chgData name="Denis Berlemont" userId="53b46256-5954-43ac-b385-42817a2c5514" providerId="ADAL" clId="{182985B8-2E99-4E42-A8F7-77B7FE8D078F}" dt="2024-11-08T16:05:28.740" v="51" actId="6549"/>
          <ac:spMkLst>
            <pc:docMk/>
            <pc:sldMk cId="140301669" sldId="304"/>
            <ac:spMk id="6" creationId="{4C02AAD4-D1DC-246E-D3F4-A1602B08ED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26/11/2024</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‹N°›</a:t>
            </a:fld>
            <a:endParaRPr lang="en-GB"/>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AA7E0069-CD8C-49B5-B697-CD758BB017E2}" type="datetimeFigureOut">
              <a:rPr lang="en-US" smtClean="0"/>
              <a:t>11/26/2024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BA2AA709-0045-4154-ACF6-54C4A8ABBEDC}" type="slidenum">
              <a:rPr lang="en-US" smtClean="0"/>
              <a:t>‹N°›</a:t>
            </a:fld>
            <a:endParaRPr lang="en-US"/>
          </a:p>
        </p:txBody>
      </p:sp>
    </p:spTree>
    <p:extLst>
      <p:ext uri="{BB962C8B-B14F-4D97-AF65-F5344CB8AC3E}">
        <p14:creationId xmlns:p14="http://schemas.microsoft.com/office/powerpoint/2010/main" val="151886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2AA709-0045-4154-ACF6-54C4A8ABBEDC}" type="slidenum">
              <a:rPr lang="en-US" smtClean="0"/>
              <a:t>1</a:t>
            </a:fld>
            <a:endParaRPr lang="en-US" dirty="0"/>
          </a:p>
        </p:txBody>
      </p:sp>
    </p:spTree>
    <p:extLst>
      <p:ext uri="{BB962C8B-B14F-4D97-AF65-F5344CB8AC3E}">
        <p14:creationId xmlns:p14="http://schemas.microsoft.com/office/powerpoint/2010/main" val="324256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13</a:t>
            </a:fld>
            <a:endParaRPr lang="en-US"/>
          </a:p>
        </p:txBody>
      </p:sp>
    </p:spTree>
    <p:extLst>
      <p:ext uri="{BB962C8B-B14F-4D97-AF65-F5344CB8AC3E}">
        <p14:creationId xmlns:p14="http://schemas.microsoft.com/office/powerpoint/2010/main" val="170316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14</a:t>
            </a:fld>
            <a:endParaRPr lang="en-US"/>
          </a:p>
        </p:txBody>
      </p:sp>
    </p:spTree>
    <p:extLst>
      <p:ext uri="{BB962C8B-B14F-4D97-AF65-F5344CB8AC3E}">
        <p14:creationId xmlns:p14="http://schemas.microsoft.com/office/powerpoint/2010/main" val="62859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15</a:t>
            </a:fld>
            <a:endParaRPr lang="en-US"/>
          </a:p>
        </p:txBody>
      </p:sp>
    </p:spTree>
    <p:extLst>
      <p:ext uri="{BB962C8B-B14F-4D97-AF65-F5344CB8AC3E}">
        <p14:creationId xmlns:p14="http://schemas.microsoft.com/office/powerpoint/2010/main" val="4184317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16</a:t>
            </a:fld>
            <a:endParaRPr lang="en-US"/>
          </a:p>
        </p:txBody>
      </p:sp>
    </p:spTree>
    <p:extLst>
      <p:ext uri="{BB962C8B-B14F-4D97-AF65-F5344CB8AC3E}">
        <p14:creationId xmlns:p14="http://schemas.microsoft.com/office/powerpoint/2010/main" val="70489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17</a:t>
            </a:fld>
            <a:endParaRPr lang="en-US"/>
          </a:p>
        </p:txBody>
      </p:sp>
    </p:spTree>
    <p:extLst>
      <p:ext uri="{BB962C8B-B14F-4D97-AF65-F5344CB8AC3E}">
        <p14:creationId xmlns:p14="http://schemas.microsoft.com/office/powerpoint/2010/main" val="328870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4EDD-A808-274F-4EDC-13F4F6C61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EEDBC-157D-3642-153E-9DE456B80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9616E-0E97-3AFF-EBC5-56FC28A4CE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968A06-6FFE-B7BC-61A1-1B4173A7E700}"/>
              </a:ext>
            </a:extLst>
          </p:cNvPr>
          <p:cNvSpPr>
            <a:spLocks noGrp="1"/>
          </p:cNvSpPr>
          <p:nvPr>
            <p:ph type="sldNum" sz="quarter" idx="5"/>
          </p:nvPr>
        </p:nvSpPr>
        <p:spPr/>
        <p:txBody>
          <a:bodyPr/>
          <a:lstStyle/>
          <a:p>
            <a:fld id="{BA2AA709-0045-4154-ACF6-54C4A8ABBEDC}" type="slidenum">
              <a:rPr lang="en-US" smtClean="0"/>
              <a:t>18</a:t>
            </a:fld>
            <a:endParaRPr lang="en-US"/>
          </a:p>
        </p:txBody>
      </p:sp>
    </p:spTree>
    <p:extLst>
      <p:ext uri="{BB962C8B-B14F-4D97-AF65-F5344CB8AC3E}">
        <p14:creationId xmlns:p14="http://schemas.microsoft.com/office/powerpoint/2010/main" val="2622924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4EDD-A808-274F-4EDC-13F4F6C61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EEDBC-157D-3642-153E-9DE456B80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9616E-0E97-3AFF-EBC5-56FC28A4CE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968A06-6FFE-B7BC-61A1-1B4173A7E700}"/>
              </a:ext>
            </a:extLst>
          </p:cNvPr>
          <p:cNvSpPr>
            <a:spLocks noGrp="1"/>
          </p:cNvSpPr>
          <p:nvPr>
            <p:ph type="sldNum" sz="quarter" idx="5"/>
          </p:nvPr>
        </p:nvSpPr>
        <p:spPr/>
        <p:txBody>
          <a:bodyPr/>
          <a:lstStyle/>
          <a:p>
            <a:fld id="{BA2AA709-0045-4154-ACF6-54C4A8ABBEDC}" type="slidenum">
              <a:rPr lang="en-US" smtClean="0"/>
              <a:t>19</a:t>
            </a:fld>
            <a:endParaRPr lang="en-US"/>
          </a:p>
        </p:txBody>
      </p:sp>
    </p:spTree>
    <p:extLst>
      <p:ext uri="{BB962C8B-B14F-4D97-AF65-F5344CB8AC3E}">
        <p14:creationId xmlns:p14="http://schemas.microsoft.com/office/powerpoint/2010/main" val="284750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3</a:t>
            </a:fld>
            <a:endParaRPr lang="en-US"/>
          </a:p>
        </p:txBody>
      </p:sp>
    </p:spTree>
    <p:extLst>
      <p:ext uri="{BB962C8B-B14F-4D97-AF65-F5344CB8AC3E}">
        <p14:creationId xmlns:p14="http://schemas.microsoft.com/office/powerpoint/2010/main" val="150669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4</a:t>
            </a:fld>
            <a:endParaRPr lang="en-US"/>
          </a:p>
        </p:txBody>
      </p:sp>
    </p:spTree>
    <p:extLst>
      <p:ext uri="{BB962C8B-B14F-4D97-AF65-F5344CB8AC3E}">
        <p14:creationId xmlns:p14="http://schemas.microsoft.com/office/powerpoint/2010/main" val="66047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5</a:t>
            </a:fld>
            <a:endParaRPr lang="en-US"/>
          </a:p>
        </p:txBody>
      </p:sp>
    </p:spTree>
    <p:extLst>
      <p:ext uri="{BB962C8B-B14F-4D97-AF65-F5344CB8AC3E}">
        <p14:creationId xmlns:p14="http://schemas.microsoft.com/office/powerpoint/2010/main" val="455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6</a:t>
            </a:fld>
            <a:endParaRPr lang="en-US"/>
          </a:p>
        </p:txBody>
      </p:sp>
    </p:spTree>
    <p:extLst>
      <p:ext uri="{BB962C8B-B14F-4D97-AF65-F5344CB8AC3E}">
        <p14:creationId xmlns:p14="http://schemas.microsoft.com/office/powerpoint/2010/main" val="21535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7</a:t>
            </a:fld>
            <a:endParaRPr lang="en-US"/>
          </a:p>
        </p:txBody>
      </p:sp>
    </p:spTree>
    <p:extLst>
      <p:ext uri="{BB962C8B-B14F-4D97-AF65-F5344CB8AC3E}">
        <p14:creationId xmlns:p14="http://schemas.microsoft.com/office/powerpoint/2010/main" val="148864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9</a:t>
            </a:fld>
            <a:endParaRPr lang="en-US"/>
          </a:p>
        </p:txBody>
      </p:sp>
    </p:spTree>
    <p:extLst>
      <p:ext uri="{BB962C8B-B14F-4D97-AF65-F5344CB8AC3E}">
        <p14:creationId xmlns:p14="http://schemas.microsoft.com/office/powerpoint/2010/main" val="329956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11</a:t>
            </a:fld>
            <a:endParaRPr lang="en-US"/>
          </a:p>
        </p:txBody>
      </p:sp>
    </p:spTree>
    <p:extLst>
      <p:ext uri="{BB962C8B-B14F-4D97-AF65-F5344CB8AC3E}">
        <p14:creationId xmlns:p14="http://schemas.microsoft.com/office/powerpoint/2010/main" val="360116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AA709-0045-4154-ACF6-54C4A8ABBEDC}" type="slidenum">
              <a:rPr lang="en-US" smtClean="0"/>
              <a:t>12</a:t>
            </a:fld>
            <a:endParaRPr lang="en-US"/>
          </a:p>
        </p:txBody>
      </p:sp>
    </p:spTree>
    <p:extLst>
      <p:ext uri="{BB962C8B-B14F-4D97-AF65-F5344CB8AC3E}">
        <p14:creationId xmlns:p14="http://schemas.microsoft.com/office/powerpoint/2010/main" val="364497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0DB475-25C4-1598-FDF0-C6C5B110882B}"/>
              </a:ext>
            </a:extLst>
          </p:cNvPr>
          <p:cNvSpPr/>
          <p:nvPr userDrawn="1"/>
        </p:nvSpPr>
        <p:spPr>
          <a:xfrm>
            <a:off x="282111" y="288000"/>
            <a:ext cx="9456114" cy="1221220"/>
          </a:xfrm>
          <a:prstGeom prst="rect">
            <a:avLst/>
          </a:prstGeom>
          <a:solidFill>
            <a:srgbClr val="FDBA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C28807A5-B910-BAAD-9474-A3889396F75F}"/>
              </a:ext>
            </a:extLst>
          </p:cNvPr>
          <p:cNvSpPr txBox="1">
            <a:spLocks/>
          </p:cNvSpPr>
          <p:nvPr userDrawn="1"/>
        </p:nvSpPr>
        <p:spPr>
          <a:xfrm>
            <a:off x="83820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a:lstStyle>
          <a:p>
            <a:endParaRPr lang="fr-FR"/>
          </a:p>
        </p:txBody>
      </p:sp>
      <p:sp>
        <p:nvSpPr>
          <p:cNvPr id="9" name="Rectangle 8">
            <a:extLst>
              <a:ext uri="{FF2B5EF4-FFF2-40B4-BE49-F238E27FC236}">
                <a16:creationId xmlns:a16="http://schemas.microsoft.com/office/drawing/2014/main" id="{3E4C733C-C4BB-C47D-FA28-39A293792318}"/>
              </a:ext>
            </a:extLst>
          </p:cNvPr>
          <p:cNvSpPr/>
          <p:nvPr userDrawn="1"/>
        </p:nvSpPr>
        <p:spPr>
          <a:xfrm>
            <a:off x="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6D135B8-254C-1DCE-51B9-33A2B9CFE30D}"/>
              </a:ext>
            </a:extLst>
          </p:cNvPr>
          <p:cNvSpPr/>
          <p:nvPr userDrawn="1"/>
        </p:nvSpPr>
        <p:spPr>
          <a:xfrm>
            <a:off x="287999" y="0"/>
            <a:ext cx="11616000" cy="288000"/>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66A1A39-8393-E7FC-D8B6-265C277AFCFF}"/>
              </a:ext>
            </a:extLst>
          </p:cNvPr>
          <p:cNvSpPr/>
          <p:nvPr userDrawn="1"/>
        </p:nvSpPr>
        <p:spPr>
          <a:xfrm>
            <a:off x="1190400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3021360-44A6-AF8D-9239-3A354737C0D0}"/>
              </a:ext>
            </a:extLst>
          </p:cNvPr>
          <p:cNvSpPr/>
          <p:nvPr userDrawn="1"/>
        </p:nvSpPr>
        <p:spPr>
          <a:xfrm>
            <a:off x="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D8A1D56-01E6-6996-03DC-63C3FC209C6C}"/>
              </a:ext>
            </a:extLst>
          </p:cNvPr>
          <p:cNvSpPr/>
          <p:nvPr userDrawn="1"/>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B13F2EC-9769-7B74-1C16-4340B69186E5}"/>
              </a:ext>
            </a:extLst>
          </p:cNvPr>
          <p:cNvSpPr/>
          <p:nvPr userDrawn="1"/>
        </p:nvSpPr>
        <p:spPr>
          <a:xfrm>
            <a:off x="1190400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D002F40-CF05-540D-1827-BA8BAF2DCD45}"/>
              </a:ext>
            </a:extLst>
          </p:cNvPr>
          <p:cNvSpPr/>
          <p:nvPr userDrawn="1"/>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C66AA89-8A0C-7184-00B8-582F9A2E0E55}"/>
              </a:ext>
            </a:extLst>
          </p:cNvPr>
          <p:cNvSpPr/>
          <p:nvPr userDrawn="1"/>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67498A2-CFC8-0346-BD5B-502878AB30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AD4DB-0AF2-8F4F-8700-6E24D6B9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a:xfrm>
            <a:off x="838200" y="6135558"/>
            <a:ext cx="2743200" cy="365125"/>
          </a:xfrm>
        </p:spPr>
        <p:txBody>
          <a:bodyPr/>
          <a:lstStyle/>
          <a:p>
            <a:fld id="{43D04C09-88F4-D14E-ABCD-B2D4AC3DE463}"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a:xfrm>
            <a:off x="4038600" y="6135558"/>
            <a:ext cx="4114800" cy="365125"/>
          </a:xfrm>
        </p:spPr>
        <p:txBody>
          <a:bodyPr/>
          <a:lstStyle/>
          <a:p>
            <a:endParaRPr lang="fr-FR"/>
          </a:p>
        </p:txBody>
      </p:sp>
      <p:sp>
        <p:nvSpPr>
          <p:cNvPr id="6" name="Espace réservé du numéro de diapositive 5">
            <a:extLst>
              <a:ext uri="{FF2B5EF4-FFF2-40B4-BE49-F238E27FC236}">
                <a16:creationId xmlns:a16="http://schemas.microsoft.com/office/drawing/2014/main" id="{E652B2A2-5F38-934B-98F5-DB464E13F790}"/>
              </a:ext>
            </a:extLst>
          </p:cNvPr>
          <p:cNvSpPr>
            <a:spLocks noGrp="1"/>
          </p:cNvSpPr>
          <p:nvPr>
            <p:ph type="sldNum" sz="quarter" idx="12"/>
          </p:nvPr>
        </p:nvSpPr>
        <p:spPr>
          <a:xfrm>
            <a:off x="9041506" y="6135557"/>
            <a:ext cx="2743200" cy="365125"/>
          </a:xfrm>
        </p:spPr>
        <p:txBody>
          <a:bodyPr/>
          <a:lstStyle>
            <a:lvl1pPr>
              <a:defRPr>
                <a:solidFill>
                  <a:srgbClr val="655348"/>
                </a:solidFill>
              </a:defRPr>
            </a:lvl1pPr>
          </a:lstStyle>
          <a:p>
            <a:fld id="{CB6EC6E6-8E21-2F47-B487-0542D24FCF44}" type="slidenum">
              <a:rPr lang="fr-FR" smtClean="0"/>
              <a:pPr/>
              <a:t>‹N°›</a:t>
            </a:fld>
            <a:endParaRPr lang="fr-FR"/>
          </a:p>
        </p:txBody>
      </p:sp>
      <p:sp>
        <p:nvSpPr>
          <p:cNvPr id="26" name="Rectangle 25">
            <a:extLst>
              <a:ext uri="{FF2B5EF4-FFF2-40B4-BE49-F238E27FC236}">
                <a16:creationId xmlns:a16="http://schemas.microsoft.com/office/drawing/2014/main" id="{8F00654F-B4DD-E4E5-8B0C-0746E7FE3969}"/>
              </a:ext>
            </a:extLst>
          </p:cNvPr>
          <p:cNvSpPr/>
          <p:nvPr userDrawn="1"/>
        </p:nvSpPr>
        <p:spPr>
          <a:xfrm>
            <a:off x="9765792" y="288000"/>
            <a:ext cx="2132318" cy="122122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texte, Police, Graphique, graphisme&#10;&#10;Description générée automatiquement">
            <a:extLst>
              <a:ext uri="{FF2B5EF4-FFF2-40B4-BE49-F238E27FC236}">
                <a16:creationId xmlns:a16="http://schemas.microsoft.com/office/drawing/2014/main" id="{923B7AC3-C2A6-8E3E-5777-55033A1BC326}"/>
              </a:ext>
            </a:extLst>
          </p:cNvPr>
          <p:cNvPicPr>
            <a:picLocks noChangeAspect="1"/>
          </p:cNvPicPr>
          <p:nvPr userDrawn="1"/>
        </p:nvPicPr>
        <p:blipFill>
          <a:blip r:embed="rId2"/>
          <a:stretch>
            <a:fillRect/>
          </a:stretch>
        </p:blipFill>
        <p:spPr>
          <a:xfrm>
            <a:off x="9765791" y="399704"/>
            <a:ext cx="2144098" cy="945488"/>
          </a:xfrm>
          <a:prstGeom prst="rect">
            <a:avLst/>
          </a:prstGeom>
        </p:spPr>
      </p:pic>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839700-0637-13CD-CB9A-FFCFCFE219FD}"/>
              </a:ext>
            </a:extLst>
          </p:cNvPr>
          <p:cNvSpPr/>
          <p:nvPr userDrawn="1"/>
        </p:nvSpPr>
        <p:spPr>
          <a:xfrm>
            <a:off x="282111" y="288000"/>
            <a:ext cx="11616000" cy="1221220"/>
          </a:xfrm>
          <a:prstGeom prst="rect">
            <a:avLst/>
          </a:prstGeom>
          <a:solidFill>
            <a:srgbClr val="FDBA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A29B414-E011-3604-2BBC-2A1F8D1EB65C}"/>
              </a:ext>
            </a:extLst>
          </p:cNvPr>
          <p:cNvSpPr/>
          <p:nvPr userDrawn="1"/>
        </p:nvSpPr>
        <p:spPr>
          <a:xfrm>
            <a:off x="9765792" y="288000"/>
            <a:ext cx="2132318" cy="122122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p:txBody>
          <a:bodyPr/>
          <a:lstStyle>
            <a:lvl1pPr>
              <a:defRPr sz="2200">
                <a:solidFill>
                  <a:srgbClr val="006425"/>
                </a:solidFill>
              </a:defRPr>
            </a:lvl1pPr>
            <a:lvl2pPr>
              <a:defRPr sz="2000"/>
            </a:lvl2pPr>
            <a:lvl3pPr>
              <a:defRPr sz="1800"/>
            </a:lvl3pPr>
            <a:lvl4pPr>
              <a:defRPr sz="1600"/>
            </a:lvl4pPr>
            <a:lvl5pPr>
              <a:defRPr sz="15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a:xfrm>
            <a:off x="838200" y="6176470"/>
            <a:ext cx="2743200" cy="365125"/>
          </a:xfrm>
        </p:spPr>
        <p:txBody>
          <a:bodyPr/>
          <a:lstStyle/>
          <a:p>
            <a:fld id="{43D04C09-88F4-D14E-ABCD-B2D4AC3DE463}"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a:xfrm>
            <a:off x="4038600" y="6176470"/>
            <a:ext cx="4114800" cy="365125"/>
          </a:xfrm>
        </p:spPr>
        <p:txBody>
          <a:bodyPr/>
          <a:lstStyle/>
          <a:p>
            <a:endParaRPr lang="fr-FR"/>
          </a:p>
        </p:txBody>
      </p:sp>
      <p:sp>
        <p:nvSpPr>
          <p:cNvPr id="6" name="Espace réservé du numéro de diapositive 5">
            <a:extLst>
              <a:ext uri="{FF2B5EF4-FFF2-40B4-BE49-F238E27FC236}">
                <a16:creationId xmlns:a16="http://schemas.microsoft.com/office/drawing/2014/main" id="{493B6579-0F65-2942-A3BE-6628BA86FC83}"/>
              </a:ext>
            </a:extLst>
          </p:cNvPr>
          <p:cNvSpPr>
            <a:spLocks noGrp="1"/>
          </p:cNvSpPr>
          <p:nvPr>
            <p:ph type="sldNum" sz="quarter" idx="12"/>
          </p:nvPr>
        </p:nvSpPr>
        <p:spPr>
          <a:xfrm>
            <a:off x="9018495" y="6155039"/>
            <a:ext cx="2743200" cy="365125"/>
          </a:xfrm>
        </p:spPr>
        <p:txBody>
          <a:bodyPr/>
          <a:lstStyle>
            <a:lvl1pPr>
              <a:defRPr>
                <a:solidFill>
                  <a:srgbClr val="655348"/>
                </a:solidFill>
              </a:defRPr>
            </a:lvl1pPr>
          </a:lstStyle>
          <a:p>
            <a:fld id="{CB6EC6E6-8E21-2F47-B487-0542D24FCF44}" type="slidenum">
              <a:rPr lang="fr-FR" smtClean="0"/>
              <a:pPr/>
              <a:t>‹N°›</a:t>
            </a:fld>
            <a:endParaRPr lang="fr-FR"/>
          </a:p>
        </p:txBody>
      </p:sp>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a:xfrm>
            <a:off x="838200" y="136525"/>
            <a:ext cx="10515600" cy="1325563"/>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endParaRPr lang="fr-FR" dirty="0"/>
          </a:p>
        </p:txBody>
      </p:sp>
      <p:sp>
        <p:nvSpPr>
          <p:cNvPr id="13" name="Rectangle 12">
            <a:extLst>
              <a:ext uri="{FF2B5EF4-FFF2-40B4-BE49-F238E27FC236}">
                <a16:creationId xmlns:a16="http://schemas.microsoft.com/office/drawing/2014/main" id="{661B4156-317B-0650-7E50-780FBFC7AFB2}"/>
              </a:ext>
            </a:extLst>
          </p:cNvPr>
          <p:cNvSpPr/>
          <p:nvPr userDrawn="1"/>
        </p:nvSpPr>
        <p:spPr>
          <a:xfrm>
            <a:off x="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B8478DF-0B75-5178-F426-E5996309661A}"/>
              </a:ext>
            </a:extLst>
          </p:cNvPr>
          <p:cNvSpPr/>
          <p:nvPr userDrawn="1"/>
        </p:nvSpPr>
        <p:spPr>
          <a:xfrm>
            <a:off x="287999" y="0"/>
            <a:ext cx="11616000" cy="288000"/>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9961C10D-F711-93A0-89EE-DA7031D4C792}"/>
              </a:ext>
            </a:extLst>
          </p:cNvPr>
          <p:cNvSpPr/>
          <p:nvPr userDrawn="1"/>
        </p:nvSpPr>
        <p:spPr>
          <a:xfrm>
            <a:off x="1190400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01C6D790-47B6-819A-6C1E-A4A50204B0FD}"/>
              </a:ext>
            </a:extLst>
          </p:cNvPr>
          <p:cNvSpPr/>
          <p:nvPr userDrawn="1"/>
        </p:nvSpPr>
        <p:spPr>
          <a:xfrm>
            <a:off x="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59BBF18-0886-AB9F-F306-28F851CA5C47}"/>
              </a:ext>
            </a:extLst>
          </p:cNvPr>
          <p:cNvSpPr/>
          <p:nvPr userDrawn="1"/>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0114DF3-9E00-056A-8EDC-28D37C8FDFB5}"/>
              </a:ext>
            </a:extLst>
          </p:cNvPr>
          <p:cNvSpPr/>
          <p:nvPr userDrawn="1"/>
        </p:nvSpPr>
        <p:spPr>
          <a:xfrm>
            <a:off x="1190400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642F2EE9-C95D-1DFD-FEAE-9283A73F5D4C}"/>
              </a:ext>
            </a:extLst>
          </p:cNvPr>
          <p:cNvSpPr/>
          <p:nvPr userDrawn="1"/>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CECCC9FE-F12C-6D4F-5E5A-5DF44647F762}"/>
              </a:ext>
            </a:extLst>
          </p:cNvPr>
          <p:cNvSpPr/>
          <p:nvPr userDrawn="1"/>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Police, Graphique, graphisme&#10;&#10;Description générée automatiquement">
            <a:extLst>
              <a:ext uri="{FF2B5EF4-FFF2-40B4-BE49-F238E27FC236}">
                <a16:creationId xmlns:a16="http://schemas.microsoft.com/office/drawing/2014/main" id="{7F40092C-F526-C16E-DFF0-ABFEB2768D9D}"/>
              </a:ext>
            </a:extLst>
          </p:cNvPr>
          <p:cNvPicPr>
            <a:picLocks noChangeAspect="1"/>
          </p:cNvPicPr>
          <p:nvPr userDrawn="1"/>
        </p:nvPicPr>
        <p:blipFill>
          <a:blip r:embed="rId2"/>
          <a:stretch>
            <a:fillRect/>
          </a:stretch>
        </p:blipFill>
        <p:spPr>
          <a:xfrm>
            <a:off x="9765791" y="399704"/>
            <a:ext cx="2144098" cy="945488"/>
          </a:xfrm>
          <a:prstGeom prst="rect">
            <a:avLst/>
          </a:prstGeom>
        </p:spPr>
      </p:pic>
    </p:spTree>
    <p:extLst>
      <p:ext uri="{BB962C8B-B14F-4D97-AF65-F5344CB8AC3E}">
        <p14:creationId xmlns:p14="http://schemas.microsoft.com/office/powerpoint/2010/main" val="36898344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D9283-E6FA-8D4E-A10D-2CDC93F6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D7BF3A-4B1C-EC44-9F64-9C49F6D1A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D64366-48FE-4147-B070-D5FABFB93FF9}"/>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C6511-5E4A-5F4B-9715-1DE48D7F77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D29FD7-CA2E-3E48-AF83-D318F8D227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EFC40-6534-D047-8C64-F247D5F86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6484E4-A5AB-1F4F-B744-89A87F529796}"/>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BF559-C942-B34E-81C2-1586C8B7CF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919985-9E75-5E4C-97EB-8256C1C3C338}"/>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29985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DE0692C-093D-E943-A3A0-D9C594C4A824}"/>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4178112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26/11/2024</a:t>
            </a:fld>
            <a:endParaRPr lang="fr-FR"/>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‹N°›</a:t>
            </a:fld>
            <a:endParaRPr lang="fr-FR"/>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CE7B5-1823-757D-1495-D2E36BA81A5E}"/>
              </a:ext>
            </a:extLst>
          </p:cNvPr>
          <p:cNvSpPr/>
          <p:nvPr/>
        </p:nvSpPr>
        <p:spPr>
          <a:xfrm>
            <a:off x="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0269A7C7-9493-FE03-4392-F8B336125919}"/>
              </a:ext>
            </a:extLst>
          </p:cNvPr>
          <p:cNvSpPr/>
          <p:nvPr/>
        </p:nvSpPr>
        <p:spPr>
          <a:xfrm>
            <a:off x="287999" y="0"/>
            <a:ext cx="11616000" cy="288000"/>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B2C5FCFF-00AC-98CC-713C-4CA98412769F}"/>
              </a:ext>
            </a:extLst>
          </p:cNvPr>
          <p:cNvSpPr/>
          <p:nvPr/>
        </p:nvSpPr>
        <p:spPr>
          <a:xfrm>
            <a:off x="1190400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24B666D6-E6F9-2DC1-10BC-C2B5F8F6D77C}"/>
              </a:ext>
            </a:extLst>
          </p:cNvPr>
          <p:cNvSpPr/>
          <p:nvPr/>
        </p:nvSpPr>
        <p:spPr>
          <a:xfrm>
            <a:off x="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FE9B8AD3-5D0F-DF8A-949B-98EC26F45CED}"/>
              </a:ext>
            </a:extLst>
          </p:cNvPr>
          <p:cNvSpPr/>
          <p:nvPr/>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0B9DF8A-0194-B146-E56B-3441CA54F798}"/>
              </a:ext>
            </a:extLst>
          </p:cNvPr>
          <p:cNvSpPr/>
          <p:nvPr/>
        </p:nvSpPr>
        <p:spPr>
          <a:xfrm>
            <a:off x="1190400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3561BAFF-37A0-425C-4E73-21A7AAE97851}"/>
              </a:ext>
            </a:extLst>
          </p:cNvPr>
          <p:cNvSpPr/>
          <p:nvPr/>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C5783559-3B78-DDAB-65A8-90DB3F0B0399}"/>
              </a:ext>
            </a:extLst>
          </p:cNvPr>
          <p:cNvSpPr/>
          <p:nvPr/>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83D325CA-3EC0-F6C0-3CAA-E244291CF4DE}"/>
              </a:ext>
            </a:extLst>
          </p:cNvPr>
          <p:cNvSpPr/>
          <p:nvPr/>
        </p:nvSpPr>
        <p:spPr>
          <a:xfrm>
            <a:off x="5321808" y="288000"/>
            <a:ext cx="6579247" cy="6253595"/>
          </a:xfrm>
          <a:prstGeom prst="rect">
            <a:avLst/>
          </a:prstGeom>
          <a:solidFill>
            <a:srgbClr val="FDBA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descr="Une image contenant art, dessin, graphisme, illustration&#10;&#10;Description générée automatiquement">
            <a:extLst>
              <a:ext uri="{FF2B5EF4-FFF2-40B4-BE49-F238E27FC236}">
                <a16:creationId xmlns:a16="http://schemas.microsoft.com/office/drawing/2014/main" id="{90207B7A-6944-F336-DCCF-1285A436EDB7}"/>
              </a:ext>
            </a:extLst>
          </p:cNvPr>
          <p:cNvPicPr>
            <a:picLocks noChangeAspect="1"/>
          </p:cNvPicPr>
          <p:nvPr/>
        </p:nvPicPr>
        <p:blipFill>
          <a:blip r:embed="rId3"/>
          <a:stretch>
            <a:fillRect/>
          </a:stretch>
        </p:blipFill>
        <p:spPr>
          <a:xfrm>
            <a:off x="5644068" y="576542"/>
            <a:ext cx="6079585" cy="5047728"/>
          </a:xfrm>
          <a:prstGeom prst="rect">
            <a:avLst/>
          </a:prstGeom>
        </p:spPr>
      </p:pic>
      <p:sp>
        <p:nvSpPr>
          <p:cNvPr id="23" name="Rectangle 22">
            <a:extLst>
              <a:ext uri="{FF2B5EF4-FFF2-40B4-BE49-F238E27FC236}">
                <a16:creationId xmlns:a16="http://schemas.microsoft.com/office/drawing/2014/main" id="{BFD5A653-D8A0-59DD-0F40-832B3F57C049}"/>
              </a:ext>
            </a:extLst>
          </p:cNvPr>
          <p:cNvSpPr/>
          <p:nvPr/>
        </p:nvSpPr>
        <p:spPr>
          <a:xfrm>
            <a:off x="5321807" y="5861304"/>
            <a:ext cx="6582192" cy="689398"/>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EB751D16-EB73-291B-7E51-CF0A467E3FEE}"/>
              </a:ext>
            </a:extLst>
          </p:cNvPr>
          <p:cNvSpPr txBox="1"/>
          <p:nvPr/>
        </p:nvSpPr>
        <p:spPr>
          <a:xfrm>
            <a:off x="497823" y="2333528"/>
            <a:ext cx="5057544" cy="1631216"/>
          </a:xfrm>
          <a:prstGeom prst="rect">
            <a:avLst/>
          </a:prstGeom>
          <a:noFill/>
        </p:spPr>
        <p:txBody>
          <a:bodyPr wrap="square" rtlCol="0">
            <a:spAutoFit/>
          </a:bodyPr>
          <a:lstStyle/>
          <a:p>
            <a:pPr>
              <a:lnSpc>
                <a:spcPts val="4000"/>
              </a:lnSpc>
            </a:pPr>
            <a:r>
              <a:rPr lang="fr-CH" sz="3600" b="1" dirty="0">
                <a:solidFill>
                  <a:srgbClr val="006425"/>
                </a:solidFill>
                <a:effectLst/>
                <a:latin typeface="Arial" panose="020B0604020202020204" pitchFamily="34" charset="0"/>
                <a:cs typeface="Arial" panose="020B0604020202020204" pitchFamily="34" charset="0"/>
              </a:rPr>
              <a:t>Protéger les zones humides pour notre avenir commun</a:t>
            </a:r>
            <a:endParaRPr lang="fr-CH" sz="3600" dirty="0">
              <a:solidFill>
                <a:srgbClr val="006425"/>
              </a:solidFill>
              <a:effectLst/>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4C2FF8F-C38D-9642-E91C-9FD192BA172A}"/>
              </a:ext>
            </a:extLst>
          </p:cNvPr>
          <p:cNvSpPr txBox="1">
            <a:spLocks/>
          </p:cNvSpPr>
          <p:nvPr/>
        </p:nvSpPr>
        <p:spPr>
          <a:xfrm>
            <a:off x="5315920" y="6003646"/>
            <a:ext cx="6588079" cy="4240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b="1" dirty="0">
                <a:solidFill>
                  <a:schemeClr val="bg1"/>
                </a:solidFill>
                <a:latin typeface="Arial" panose="020B0604020202020204" pitchFamily="34" charset="0"/>
                <a:cs typeface="Arial" panose="020B0604020202020204" pitchFamily="34" charset="0"/>
              </a:rPr>
              <a:t>Préserver. Valoriser. Inspirer.</a:t>
            </a:r>
            <a:endParaRPr lang="fr-CH" dirty="0">
              <a:solidFill>
                <a:schemeClr val="bg1"/>
              </a:solidFill>
              <a:latin typeface="Arial" panose="020B0604020202020204" pitchFamily="34" charset="0"/>
              <a:cs typeface="Arial" panose="020B0604020202020204" pitchFamily="34" charset="0"/>
            </a:endParaRPr>
          </a:p>
        </p:txBody>
      </p:sp>
      <p:pic>
        <p:nvPicPr>
          <p:cNvPr id="13" name="Image 12" descr="Une image contenant texte, Police, Graphique, graphisme&#10;&#10;Description générée automatiquement">
            <a:extLst>
              <a:ext uri="{FF2B5EF4-FFF2-40B4-BE49-F238E27FC236}">
                <a16:creationId xmlns:a16="http://schemas.microsoft.com/office/drawing/2014/main" id="{FB876C28-40CD-A343-D9D3-CF0BFE53CA97}"/>
              </a:ext>
            </a:extLst>
          </p:cNvPr>
          <p:cNvPicPr>
            <a:picLocks noChangeAspect="1"/>
          </p:cNvPicPr>
          <p:nvPr/>
        </p:nvPicPr>
        <p:blipFill>
          <a:blip r:embed="rId4"/>
          <a:stretch>
            <a:fillRect/>
          </a:stretch>
        </p:blipFill>
        <p:spPr>
          <a:xfrm>
            <a:off x="562935" y="5431073"/>
            <a:ext cx="609232" cy="860461"/>
          </a:xfrm>
          <a:prstGeom prst="rect">
            <a:avLst/>
          </a:prstGeom>
        </p:spPr>
      </p:pic>
      <p:pic>
        <p:nvPicPr>
          <p:cNvPr id="21" name="Image 20" descr="Une image contenant Graphique, texte, Police, conception&#10;&#10;Description générée automatiquement">
            <a:extLst>
              <a:ext uri="{FF2B5EF4-FFF2-40B4-BE49-F238E27FC236}">
                <a16:creationId xmlns:a16="http://schemas.microsoft.com/office/drawing/2014/main" id="{53C9131F-8930-8B07-4FFB-F7893F84DB6E}"/>
              </a:ext>
            </a:extLst>
          </p:cNvPr>
          <p:cNvPicPr>
            <a:picLocks noChangeAspect="1"/>
          </p:cNvPicPr>
          <p:nvPr/>
        </p:nvPicPr>
        <p:blipFill>
          <a:blip r:embed="rId5"/>
          <a:stretch>
            <a:fillRect/>
          </a:stretch>
        </p:blipFill>
        <p:spPr>
          <a:xfrm>
            <a:off x="376702" y="435634"/>
            <a:ext cx="4027753" cy="1318695"/>
          </a:xfrm>
          <a:prstGeom prst="rect">
            <a:avLst/>
          </a:prstGeom>
        </p:spPr>
      </p:pic>
    </p:spTree>
    <p:extLst>
      <p:ext uri="{BB962C8B-B14F-4D97-AF65-F5344CB8AC3E}">
        <p14:creationId xmlns:p14="http://schemas.microsoft.com/office/powerpoint/2010/main" val="192991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19862" y="362574"/>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effectLst/>
                <a:latin typeface="Arial" panose="020B0604020202020204" pitchFamily="34" charset="0"/>
                <a:ea typeface="DINPro-Regular"/>
                <a:cs typeface="Arial" panose="020B0604020202020204" pitchFamily="34" charset="0"/>
              </a:rPr>
              <a:t>Subsistance</a:t>
            </a:r>
            <a:endParaRPr lang="fr-FR" sz="36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728322" y="1725573"/>
            <a:ext cx="10833495" cy="33137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fr-FR" sz="8000" b="1" dirty="0">
                <a:solidFill>
                  <a:srgbClr val="006425"/>
                </a:solidFill>
                <a:latin typeface="Arial" panose="020B0604020202020204" pitchFamily="34" charset="0"/>
                <a:cs typeface="Arial" panose="020B0604020202020204" pitchFamily="34" charset="0"/>
              </a:rPr>
              <a:t>Elles sont source d’eau douce et de nourriture depuis des millénaires.</a:t>
            </a:r>
          </a:p>
          <a:p>
            <a:pPr lvl="1">
              <a:lnSpc>
                <a:spcPct val="120000"/>
              </a:lnSpc>
              <a:spcBef>
                <a:spcPts val="0"/>
              </a:spcBef>
              <a:spcAft>
                <a:spcPts val="400"/>
              </a:spcAft>
            </a:pPr>
            <a:r>
              <a:rPr lang="fr-FR" sz="7200" dirty="0">
                <a:latin typeface="Arial" panose="020B0604020202020204" pitchFamily="34" charset="0"/>
                <a:cs typeface="Arial" panose="020B0604020202020204" pitchFamily="34" charset="0"/>
              </a:rPr>
              <a:t>Elles assurent la quasi-totalité de notre approvisionnement en eau douce.</a:t>
            </a:r>
          </a:p>
          <a:p>
            <a:pPr lvl="2">
              <a:lnSpc>
                <a:spcPct val="120000"/>
              </a:lnSpc>
              <a:spcBef>
                <a:spcPts val="0"/>
              </a:spcBef>
              <a:spcAft>
                <a:spcPts val="400"/>
              </a:spcAft>
            </a:pPr>
            <a:r>
              <a:rPr lang="fr-FR" sz="6400" dirty="0">
                <a:latin typeface="Arial" panose="020B0604020202020204" pitchFamily="34" charset="0"/>
                <a:cs typeface="Arial" panose="020B0604020202020204" pitchFamily="34" charset="0"/>
              </a:rPr>
              <a:t>Leur sol riche en limon et leurs plantes filtrent et stockent naturellement l’eau.</a:t>
            </a:r>
          </a:p>
          <a:p>
            <a:pPr lvl="3">
              <a:lnSpc>
                <a:spcPct val="120000"/>
              </a:lnSpc>
              <a:spcBef>
                <a:spcPts val="0"/>
              </a:spcBef>
              <a:spcAft>
                <a:spcPts val="400"/>
              </a:spcAft>
            </a:pPr>
            <a:r>
              <a:rPr lang="fr-FR" sz="5600" dirty="0">
                <a:latin typeface="Arial" panose="020B0604020202020204" pitchFamily="34" charset="0"/>
                <a:cs typeface="Arial" panose="020B0604020202020204" pitchFamily="34" charset="0"/>
              </a:rPr>
              <a:t>Elles sont considérées comme les « reins de la Terre ».</a:t>
            </a:r>
          </a:p>
          <a:p>
            <a:pPr lvl="1">
              <a:lnSpc>
                <a:spcPct val="120000"/>
              </a:lnSpc>
              <a:spcBef>
                <a:spcPts val="0"/>
              </a:spcBef>
              <a:spcAft>
                <a:spcPts val="400"/>
              </a:spcAft>
            </a:pPr>
            <a:r>
              <a:rPr lang="fr-FR" sz="7200" dirty="0">
                <a:latin typeface="Arial" panose="020B0604020202020204" pitchFamily="34" charset="0"/>
                <a:cs typeface="Arial" panose="020B0604020202020204" pitchFamily="34" charset="0"/>
              </a:rPr>
              <a:t>Plus de la moitié de la population mondiale dépend des produits cultivés dans les zones humides pour son alimentation de base.</a:t>
            </a:r>
          </a:p>
          <a:p>
            <a:pPr lvl="2">
              <a:lnSpc>
                <a:spcPct val="120000"/>
              </a:lnSpc>
              <a:spcBef>
                <a:spcPts val="0"/>
              </a:spcBef>
              <a:spcAft>
                <a:spcPts val="400"/>
              </a:spcAft>
            </a:pPr>
            <a:r>
              <a:rPr lang="fr-FR" sz="6400" dirty="0">
                <a:latin typeface="Arial" panose="020B0604020202020204" pitchFamily="34" charset="0"/>
                <a:cs typeface="Arial" panose="020B0604020202020204" pitchFamily="34" charset="0"/>
              </a:rPr>
              <a:t>Plus d’un milliard de personnes dans le monde dépendent des poissons des zones humides comme principale source de protéines.</a:t>
            </a:r>
          </a:p>
          <a:p>
            <a:pPr lvl="2">
              <a:lnSpc>
                <a:spcPct val="120000"/>
              </a:lnSpc>
              <a:spcBef>
                <a:spcPts val="0"/>
              </a:spcBef>
              <a:spcAft>
                <a:spcPts val="400"/>
              </a:spcAft>
            </a:pPr>
            <a:r>
              <a:rPr lang="fr-FR" sz="6400" dirty="0">
                <a:latin typeface="Arial" panose="020B0604020202020204" pitchFamily="34" charset="0"/>
                <a:cs typeface="Arial" panose="020B0604020202020204" pitchFamily="34" charset="0"/>
              </a:rPr>
              <a:t>Les rizières permettent de nourrir 3,5 milliards de personnes par an.</a:t>
            </a:r>
          </a:p>
          <a:p>
            <a:pPr lvl="2">
              <a:lnSpc>
                <a:spcPct val="120000"/>
              </a:lnSpc>
              <a:spcBef>
                <a:spcPts val="0"/>
              </a:spcBef>
              <a:spcAft>
                <a:spcPts val="400"/>
              </a:spcAft>
            </a:pPr>
            <a:r>
              <a:rPr lang="fr-FR" sz="6400" dirty="0">
                <a:latin typeface="Arial" panose="020B0604020202020204" pitchFamily="34" charset="0"/>
                <a:cs typeface="Arial" panose="020B0604020202020204" pitchFamily="34" charset="0"/>
              </a:rPr>
              <a:t>L’irrigation revêt une importance particulière dans les régions où les précipitations </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sont limitées ou irrégulières.</a:t>
            </a:r>
          </a:p>
          <a:p>
            <a:pPr lvl="2">
              <a:lnSpc>
                <a:spcPct val="120000"/>
              </a:lnSpc>
              <a:spcBef>
                <a:spcPts val="0"/>
              </a:spcBef>
              <a:spcAft>
                <a:spcPts val="400"/>
              </a:spcAft>
            </a:pPr>
            <a:r>
              <a:rPr lang="fr-FR" sz="6400" dirty="0">
                <a:latin typeface="Arial" panose="020B0604020202020204" pitchFamily="34" charset="0"/>
                <a:cs typeface="Arial" panose="020B0604020202020204" pitchFamily="34" charset="0"/>
              </a:rPr>
              <a:t>L’aquaculture est le secteur de la production alimentaire qui connaît la croissance la plus rapide.</a:t>
            </a:r>
          </a:p>
          <a:p>
            <a:pPr lvl="1">
              <a:lnSpc>
                <a:spcPct val="120000"/>
              </a:lnSpc>
              <a:spcBef>
                <a:spcPts val="0"/>
              </a:spcBef>
              <a:spcAft>
                <a:spcPts val="400"/>
              </a:spcAft>
            </a:pPr>
            <a:endParaRPr lang="fr-FR" sz="6400" dirty="0">
              <a:latin typeface="Arial" panose="020B0604020202020204" pitchFamily="34" charset="0"/>
              <a:cs typeface="Arial" panose="020B0604020202020204" pitchFamily="34" charset="0"/>
            </a:endParaRPr>
          </a:p>
          <a:p>
            <a:pPr marL="0" indent="0">
              <a:lnSpc>
                <a:spcPct val="110000"/>
              </a:lnSpc>
              <a:spcBef>
                <a:spcPts val="0"/>
              </a:spcBef>
              <a:buNone/>
            </a:pPr>
            <a:endParaRPr lang="fr-FR" sz="6400" kern="100" dirty="0">
              <a:solidFill>
                <a:srgbClr val="65534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endParaRPr lang="fr-FR" sz="64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fr-FR" sz="64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pPr>
            <a:endParaRPr lang="fr-FR" sz="64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E4FB1FBD-7570-7ADA-AC99-F8C5D422A266}"/>
              </a:ext>
            </a:extLst>
          </p:cNvPr>
          <p:cNvSpPr txBox="1"/>
          <p:nvPr/>
        </p:nvSpPr>
        <p:spPr>
          <a:xfrm>
            <a:off x="846660" y="5541313"/>
            <a:ext cx="8214213" cy="830997"/>
          </a:xfrm>
          <a:prstGeom prst="rect">
            <a:avLst/>
          </a:prstGeom>
          <a:noFill/>
        </p:spPr>
        <p:txBody>
          <a:bodyPr wrap="square" rtlCol="0">
            <a:spAutoFit/>
          </a:bodyPr>
          <a:lstStyle/>
          <a:p>
            <a:r>
              <a:rPr lang="fr-FR" sz="1600" b="1" dirty="0">
                <a:solidFill>
                  <a:srgbClr val="E92E09"/>
                </a:solidFill>
                <a:latin typeface="Arial" panose="020B0604020202020204" pitchFamily="34" charset="0"/>
                <a:cs typeface="Arial" panose="020B0604020202020204" pitchFamily="34" charset="0"/>
              </a:rPr>
              <a:t>Ce sont les zones humides qui font que l’eau, ce système sanguin de la biosphère, est disponible et contribue au maintien des écosystèmes et des populations. </a:t>
            </a:r>
          </a:p>
          <a:p>
            <a:endParaRPr lang="fr-FR" sz="1600" b="1" dirty="0">
              <a:solidFill>
                <a:srgbClr val="E92E09"/>
              </a:solidFill>
              <a:latin typeface="Arial" panose="020B0604020202020204" pitchFamily="34" charset="0"/>
              <a:cs typeface="Arial" panose="020B0604020202020204" pitchFamily="34" charset="0"/>
            </a:endParaRPr>
          </a:p>
        </p:txBody>
      </p:sp>
      <p:pic>
        <p:nvPicPr>
          <p:cNvPr id="7" name="Image 6" descr="Une image contenant motif, Caractère coloré&#10;&#10;Description générée automatiquement">
            <a:extLst>
              <a:ext uri="{FF2B5EF4-FFF2-40B4-BE49-F238E27FC236}">
                <a16:creationId xmlns:a16="http://schemas.microsoft.com/office/drawing/2014/main" id="{EDB09D4E-DCD3-508C-DD8E-D1FF1E9333A0}"/>
              </a:ext>
            </a:extLst>
          </p:cNvPr>
          <p:cNvPicPr>
            <a:picLocks noChangeAspect="1"/>
          </p:cNvPicPr>
          <p:nvPr/>
        </p:nvPicPr>
        <p:blipFill>
          <a:blip r:embed="rId2"/>
          <a:srcRect r="36738"/>
          <a:stretch/>
        </p:blipFill>
        <p:spPr>
          <a:xfrm>
            <a:off x="9219304" y="5724610"/>
            <a:ext cx="2972696" cy="647700"/>
          </a:xfrm>
          <a:prstGeom prst="rect">
            <a:avLst/>
          </a:prstGeom>
        </p:spPr>
      </p:pic>
      <p:pic>
        <p:nvPicPr>
          <p:cNvPr id="8" name="Image 7" descr="Une image contenant Graphique, art, graphisme, créativité&#10;&#10;Description générée automatiquement">
            <a:extLst>
              <a:ext uri="{FF2B5EF4-FFF2-40B4-BE49-F238E27FC236}">
                <a16:creationId xmlns:a16="http://schemas.microsoft.com/office/drawing/2014/main" id="{B47B1F9B-2A5F-308F-D6F3-A6B7BE9DEEFF}"/>
              </a:ext>
            </a:extLst>
          </p:cNvPr>
          <p:cNvPicPr>
            <a:picLocks noChangeAspect="1"/>
          </p:cNvPicPr>
          <p:nvPr/>
        </p:nvPicPr>
        <p:blipFill>
          <a:blip r:embed="rId3"/>
          <a:stretch>
            <a:fillRect/>
          </a:stretch>
        </p:blipFill>
        <p:spPr>
          <a:xfrm>
            <a:off x="10561408" y="4634929"/>
            <a:ext cx="1346200" cy="1257300"/>
          </a:xfrm>
          <a:prstGeom prst="rect">
            <a:avLst/>
          </a:prstGeom>
        </p:spPr>
      </p:pic>
    </p:spTree>
    <p:extLst>
      <p:ext uri="{BB962C8B-B14F-4D97-AF65-F5344CB8AC3E}">
        <p14:creationId xmlns:p14="http://schemas.microsoft.com/office/powerpoint/2010/main" val="286291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Biodiversité</a:t>
            </a:r>
            <a:endParaRPr lang="fr-FR" sz="3600"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18121" y="1584231"/>
            <a:ext cx="11027316" cy="520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a:solidFill>
                  <a:srgbClr val="006425"/>
                </a:solidFill>
                <a:latin typeface="Arial" panose="020B0604020202020204" pitchFamily="34" charset="0"/>
                <a:cs typeface="Arial" panose="020B0604020202020204" pitchFamily="34" charset="0"/>
              </a:rPr>
              <a:t>Elles soutiennent la vie dans toute sa complexité.</a:t>
            </a:r>
          </a:p>
          <a:p>
            <a:pPr lvl="1">
              <a:spcAft>
                <a:spcPts val="200"/>
              </a:spcAft>
            </a:pPr>
            <a:r>
              <a:rPr lang="fr-FR" sz="1600" dirty="0">
                <a:latin typeface="Arial" panose="020B0604020202020204" pitchFamily="34" charset="0"/>
                <a:ea typeface="Aptos" panose="020B0004020202020204" pitchFamily="34" charset="0"/>
                <a:cs typeface="Arial" panose="020B0604020202020204" pitchFamily="34" charset="0"/>
              </a:rPr>
              <a:t>La vie sur terre dépend des zones humides.</a:t>
            </a:r>
          </a:p>
          <a:p>
            <a:pPr lvl="1">
              <a:spcAft>
                <a:spcPts val="200"/>
              </a:spcAft>
            </a:pPr>
            <a:r>
              <a:rPr lang="fr-FR" sz="1600" dirty="0">
                <a:latin typeface="Arial" panose="020B0604020202020204" pitchFamily="34" charset="0"/>
                <a:cs typeface="Arial" panose="020B0604020202020204" pitchFamily="34" charset="0"/>
              </a:rPr>
              <a:t>Leur biodiversité nous offre nourriture, eau propre, médicaments et emplois.</a:t>
            </a:r>
          </a:p>
          <a:p>
            <a:pPr lvl="2">
              <a:spcAft>
                <a:spcPts val="200"/>
              </a:spcAft>
            </a:pPr>
            <a:r>
              <a:rPr lang="fr-FR" sz="1450" dirty="0">
                <a:latin typeface="Arial" panose="020B0604020202020204" pitchFamily="34" charset="0"/>
                <a:cs typeface="Arial" panose="020B0604020202020204" pitchFamily="34" charset="0"/>
              </a:rPr>
              <a:t>40 % de toutes les espèces végétales et animales connues vivent ou se reproduisent dans les zones humides. </a:t>
            </a:r>
          </a:p>
          <a:p>
            <a:pPr lvl="2">
              <a:spcAft>
                <a:spcPts val="200"/>
              </a:spcAft>
            </a:pPr>
            <a:r>
              <a:rPr lang="fr-FR" sz="1450" dirty="0">
                <a:latin typeface="Arial" panose="020B0604020202020204" pitchFamily="34" charset="0"/>
                <a:cs typeface="Arial" panose="020B0604020202020204" pitchFamily="34" charset="0"/>
              </a:rPr>
              <a:t>Parmi celles-ci, nombreuses sont les espèces en voie de disparition ou menacées, ainsi que les espèces endémiques qui ne peuvent survivre que dans certains types de zones humides – et nulle part ailleurs.</a:t>
            </a:r>
          </a:p>
          <a:p>
            <a:pPr lvl="2">
              <a:spcAft>
                <a:spcPts val="200"/>
              </a:spcAft>
            </a:pPr>
            <a:r>
              <a:rPr lang="fr-FR" sz="1450" dirty="0">
                <a:latin typeface="Arial" panose="020B0604020202020204" pitchFamily="34" charset="0"/>
                <a:cs typeface="Arial" panose="020B0604020202020204" pitchFamily="34" charset="0"/>
              </a:rPr>
              <a:t>Près de 12 % de toutes les espèces visibles (que l’on peut voir à l’œil nu, sans microscope) dépendent des zones humides d’eau douce.</a:t>
            </a:r>
          </a:p>
          <a:p>
            <a:pPr lvl="3">
              <a:spcBef>
                <a:spcPts val="0"/>
              </a:spcBef>
              <a:spcAft>
                <a:spcPts val="200"/>
              </a:spcAft>
            </a:pPr>
            <a:r>
              <a:rPr lang="fr-FR" sz="1300" dirty="0">
                <a:latin typeface="Arial" panose="020B0604020202020204" pitchFamily="34" charset="0"/>
                <a:cs typeface="Arial" panose="020B0604020202020204" pitchFamily="34" charset="0"/>
              </a:rPr>
              <a:t>Plus d’un tiers des vertébrés</a:t>
            </a:r>
          </a:p>
          <a:p>
            <a:pPr lvl="3">
              <a:spcBef>
                <a:spcPts val="0"/>
              </a:spcBef>
              <a:spcAft>
                <a:spcPts val="200"/>
              </a:spcAft>
            </a:pPr>
            <a:r>
              <a:rPr lang="fr-FR" sz="1300" dirty="0">
                <a:latin typeface="Arial" panose="020B0604020202020204" pitchFamily="34" charset="0"/>
                <a:cs typeface="Arial" panose="020B0604020202020204" pitchFamily="34" charset="0"/>
              </a:rPr>
              <a:t>Presque tous les amphibiens </a:t>
            </a:r>
          </a:p>
          <a:p>
            <a:pPr lvl="3">
              <a:spcBef>
                <a:spcPts val="0"/>
              </a:spcBef>
              <a:spcAft>
                <a:spcPts val="200"/>
              </a:spcAft>
            </a:pPr>
            <a:r>
              <a:rPr lang="fr-FR" sz="1300" dirty="0">
                <a:latin typeface="Arial" panose="020B0604020202020204" pitchFamily="34" charset="0"/>
                <a:cs typeface="Arial" panose="020B0604020202020204" pitchFamily="34" charset="0"/>
              </a:rPr>
              <a:t>La moitié des poissons</a:t>
            </a:r>
          </a:p>
          <a:p>
            <a:pPr lvl="1">
              <a:spcAft>
                <a:spcPts val="200"/>
              </a:spcAft>
            </a:pPr>
            <a:r>
              <a:rPr lang="fr-FR" sz="1600" dirty="0">
                <a:latin typeface="Arial" panose="020B0604020202020204" pitchFamily="34" charset="0"/>
                <a:cs typeface="Arial" panose="020B0604020202020204" pitchFamily="34" charset="0"/>
              </a:rPr>
              <a:t>Elles connectent différents habitats, facilitent les déplacements des espèces, contribuent à maintenir la diversité génétique et sont impliquées dans les processus climatiques et hydrologiques mondiaux.</a:t>
            </a:r>
          </a:p>
          <a:p>
            <a:pPr lvl="2">
              <a:spcAft>
                <a:spcPts val="200"/>
              </a:spcAft>
            </a:pPr>
            <a:r>
              <a:rPr lang="fr-FR" sz="1450" dirty="0">
                <a:latin typeface="Arial" panose="020B0604020202020204" pitchFamily="34" charset="0"/>
                <a:cs typeface="Arial" panose="020B0604020202020204" pitchFamily="34" charset="0"/>
              </a:rPr>
              <a:t>Les oiseaux migrateurs, les poissons et d’autres animaux utilisent les zones humides comme zones de repos,</a:t>
            </a:r>
            <a:br>
              <a:rPr lang="fr-FR" sz="1450" dirty="0">
                <a:latin typeface="Arial" panose="020B0604020202020204" pitchFamily="34" charset="0"/>
                <a:cs typeface="Arial" panose="020B0604020202020204" pitchFamily="34" charset="0"/>
              </a:rPr>
            </a:br>
            <a:r>
              <a:rPr lang="fr-FR" sz="1450" dirty="0">
                <a:latin typeface="Arial" panose="020B0604020202020204" pitchFamily="34" charset="0"/>
                <a:cs typeface="Arial" panose="020B0604020202020204" pitchFamily="34" charset="0"/>
              </a:rPr>
              <a:t>d’alimentation ou de reproduction au cours de leurs déplacements.</a:t>
            </a:r>
          </a:p>
          <a:p>
            <a:pPr lvl="1">
              <a:lnSpc>
                <a:spcPct val="110000"/>
              </a:lnSpc>
              <a:spcBef>
                <a:spcPts val="0"/>
              </a:spcBef>
              <a:spcAft>
                <a:spcPts val="200"/>
              </a:spcAft>
            </a:pPr>
            <a:r>
              <a:rPr lang="fr-FR" sz="1600" dirty="0">
                <a:latin typeface="Arial" panose="020B0604020202020204" pitchFamily="34" charset="0"/>
                <a:cs typeface="Arial" panose="020B0604020202020204" pitchFamily="34" charset="0"/>
              </a:rPr>
              <a:t>La biodiversité aide à protéger contre les maladies en assurant la santé des écosystèmes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et la disponibilité d’espaces sûrs pour les animaux sauvages, à l’écart des habitats humains.</a:t>
            </a:r>
          </a:p>
          <a:p>
            <a:pPr lvl="2">
              <a:lnSpc>
                <a:spcPct val="110000"/>
              </a:lnSpc>
              <a:spcBef>
                <a:spcPts val="0"/>
              </a:spcBef>
              <a:spcAft>
                <a:spcPts val="200"/>
              </a:spcAft>
            </a:pPr>
            <a:r>
              <a:rPr lang="fr-FR" sz="1450" dirty="0">
                <a:latin typeface="Arial" panose="020B0604020202020204" pitchFamily="34" charset="0"/>
                <a:cs typeface="Arial" panose="020B0604020202020204" pitchFamily="34" charset="0"/>
              </a:rPr>
              <a:t>Elles sont source de produits médicinaux.</a:t>
            </a: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Graphique, clipart, conception&#10;&#10;Description générée automatiquement">
            <a:extLst>
              <a:ext uri="{FF2B5EF4-FFF2-40B4-BE49-F238E27FC236}">
                <a16:creationId xmlns:a16="http://schemas.microsoft.com/office/drawing/2014/main" id="{444C7CAB-B7D2-4F11-DBDB-78D6024A1050}"/>
              </a:ext>
            </a:extLst>
          </p:cNvPr>
          <p:cNvPicPr>
            <a:picLocks noChangeAspect="1"/>
          </p:cNvPicPr>
          <p:nvPr/>
        </p:nvPicPr>
        <p:blipFill>
          <a:blip r:embed="rId3"/>
          <a:stretch>
            <a:fillRect/>
          </a:stretch>
        </p:blipFill>
        <p:spPr>
          <a:xfrm rot="7051250">
            <a:off x="10799487" y="2057976"/>
            <a:ext cx="901700" cy="355600"/>
          </a:xfrm>
          <a:prstGeom prst="rect">
            <a:avLst/>
          </a:prstGeom>
        </p:spPr>
      </p:pic>
      <p:pic>
        <p:nvPicPr>
          <p:cNvPr id="6" name="Image 5" descr="Une image contenant Graphique, conception, créativité, art&#10;&#10;Description générée automatiquement">
            <a:extLst>
              <a:ext uri="{FF2B5EF4-FFF2-40B4-BE49-F238E27FC236}">
                <a16:creationId xmlns:a16="http://schemas.microsoft.com/office/drawing/2014/main" id="{F0BEDFE8-3E6D-1D2D-4B78-D1F75442FDBA}"/>
              </a:ext>
            </a:extLst>
          </p:cNvPr>
          <p:cNvPicPr>
            <a:picLocks noChangeAspect="1"/>
          </p:cNvPicPr>
          <p:nvPr/>
        </p:nvPicPr>
        <p:blipFill>
          <a:blip r:embed="rId4"/>
          <a:stretch>
            <a:fillRect/>
          </a:stretch>
        </p:blipFill>
        <p:spPr>
          <a:xfrm rot="4450405">
            <a:off x="4688587" y="493014"/>
            <a:ext cx="711978" cy="711978"/>
          </a:xfrm>
          <a:prstGeom prst="rect">
            <a:avLst/>
          </a:prstGeom>
        </p:spPr>
      </p:pic>
      <p:pic>
        <p:nvPicPr>
          <p:cNvPr id="2" name="Image 1" descr="Une image contenant clipart, Graphique, illustration, art&#10;&#10;Description générée automatiquement">
            <a:extLst>
              <a:ext uri="{FF2B5EF4-FFF2-40B4-BE49-F238E27FC236}">
                <a16:creationId xmlns:a16="http://schemas.microsoft.com/office/drawing/2014/main" id="{1D1DD74D-B786-75E5-10F6-290551AE0664}"/>
              </a:ext>
            </a:extLst>
          </p:cNvPr>
          <p:cNvPicPr>
            <a:picLocks noChangeAspect="1"/>
          </p:cNvPicPr>
          <p:nvPr/>
        </p:nvPicPr>
        <p:blipFill>
          <a:blip r:embed="rId5"/>
          <a:stretch>
            <a:fillRect/>
          </a:stretch>
        </p:blipFill>
        <p:spPr>
          <a:xfrm>
            <a:off x="10427852" y="5187636"/>
            <a:ext cx="1317585" cy="1540725"/>
          </a:xfrm>
          <a:prstGeom prst="rect">
            <a:avLst/>
          </a:prstGeom>
        </p:spPr>
      </p:pic>
    </p:spTree>
    <p:extLst>
      <p:ext uri="{BB962C8B-B14F-4D97-AF65-F5344CB8AC3E}">
        <p14:creationId xmlns:p14="http://schemas.microsoft.com/office/powerpoint/2010/main" val="219251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81846"/>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effectLst/>
                <a:latin typeface="Arial" panose="020B0604020202020204" pitchFamily="34" charset="0"/>
                <a:ea typeface="DINPro-Regular"/>
                <a:cs typeface="Arial" panose="020B0604020202020204" pitchFamily="34" charset="0"/>
              </a:rPr>
              <a:t>Résilience</a:t>
            </a: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5" y="1766287"/>
            <a:ext cx="11119755" cy="5922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a:solidFill>
                  <a:srgbClr val="006425"/>
                </a:solidFill>
                <a:latin typeface="Arial" panose="020B0604020202020204" pitchFamily="34" charset="0"/>
                <a:cs typeface="Arial" panose="020B0604020202020204" pitchFamily="34" charset="0"/>
              </a:rPr>
              <a:t>Elles renforcent la résilience et atténuent les effets du changement</a:t>
            </a:r>
            <a:br>
              <a:rPr lang="fr-FR" sz="2000" b="1">
                <a:solidFill>
                  <a:srgbClr val="006425"/>
                </a:solidFill>
                <a:latin typeface="Arial" panose="020B0604020202020204" pitchFamily="34" charset="0"/>
                <a:cs typeface="Arial" panose="020B0604020202020204" pitchFamily="34" charset="0"/>
              </a:rPr>
            </a:br>
            <a:r>
              <a:rPr lang="fr-FR" sz="2000" b="1">
                <a:solidFill>
                  <a:srgbClr val="006425"/>
                </a:solidFill>
                <a:latin typeface="Arial" panose="020B0604020202020204" pitchFamily="34" charset="0"/>
                <a:cs typeface="Arial" panose="020B0604020202020204" pitchFamily="34" charset="0"/>
              </a:rPr>
              <a:t>climatique et des phénomènes météorologiques extrêmes.</a:t>
            </a:r>
          </a:p>
          <a:p>
            <a:pPr lvl="1">
              <a:lnSpc>
                <a:spcPct val="110000"/>
              </a:lnSpc>
              <a:spcBef>
                <a:spcPts val="0"/>
              </a:spcBef>
              <a:spcAft>
                <a:spcPts val="200"/>
              </a:spcAft>
            </a:pPr>
            <a:r>
              <a:rPr lang="fr-FR" sz="1600" dirty="0">
                <a:latin typeface="Arial" panose="020B0604020202020204" pitchFamily="34" charset="0"/>
                <a:cs typeface="Arial" panose="020B0604020202020204" pitchFamily="34" charset="0"/>
              </a:rPr>
              <a:t>Composante clé du système climatique de la Terre.</a:t>
            </a:r>
          </a:p>
          <a:p>
            <a:pPr lvl="2">
              <a:lnSpc>
                <a:spcPct val="110000"/>
              </a:lnSpc>
              <a:spcBef>
                <a:spcPts val="0"/>
              </a:spcBef>
              <a:spcAft>
                <a:spcPts val="200"/>
              </a:spcAft>
            </a:pPr>
            <a:r>
              <a:rPr lang="fr-FR" sz="1400" dirty="0">
                <a:latin typeface="Arial" panose="020B0604020202020204" pitchFamily="34" charset="0"/>
                <a:cs typeface="Arial" panose="020B0604020202020204" pitchFamily="34" charset="0"/>
              </a:rPr>
              <a:t>Leurs services contribuent à stabiliser le climat et rendent l’environnement plus résilient et plus </a:t>
            </a: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à même de s’adapter face au changement climatique.</a:t>
            </a:r>
          </a:p>
          <a:p>
            <a:pPr lvl="1">
              <a:lnSpc>
                <a:spcPct val="110000"/>
              </a:lnSpc>
              <a:spcBef>
                <a:spcPts val="0"/>
              </a:spcBef>
              <a:spcAft>
                <a:spcPts val="200"/>
              </a:spcAft>
            </a:pPr>
            <a:r>
              <a:rPr lang="fr-FR" sz="1600" dirty="0">
                <a:latin typeface="Arial" panose="020B0604020202020204" pitchFamily="34" charset="0"/>
                <a:cs typeface="Arial" panose="020B0604020202020204" pitchFamily="34" charset="0"/>
              </a:rPr>
              <a:t>Elles sont cruciales pour la sécurité de l’eau. </a:t>
            </a:r>
          </a:p>
          <a:p>
            <a:pPr lvl="1">
              <a:lnSpc>
                <a:spcPct val="110000"/>
              </a:lnSpc>
              <a:spcBef>
                <a:spcPts val="0"/>
              </a:spcBef>
              <a:spcAft>
                <a:spcPts val="200"/>
              </a:spcAft>
            </a:pPr>
            <a:r>
              <a:rPr lang="fr-FR" sz="1600" dirty="0">
                <a:latin typeface="Arial" panose="020B0604020202020204" pitchFamily="34" charset="0"/>
                <a:cs typeface="Arial" panose="020B0604020202020204" pitchFamily="34" charset="0"/>
              </a:rPr>
              <a:t>Elles stockent plus de carbone que n’importe quel autre écosystème.</a:t>
            </a:r>
          </a:p>
          <a:p>
            <a:pPr lvl="1">
              <a:lnSpc>
                <a:spcPct val="110000"/>
              </a:lnSpc>
              <a:spcBef>
                <a:spcPts val="0"/>
              </a:spcBef>
              <a:spcAft>
                <a:spcPts val="200"/>
              </a:spcAft>
            </a:pPr>
            <a:r>
              <a:rPr lang="fr-FR" sz="1600" dirty="0">
                <a:latin typeface="Arial" panose="020B0604020202020204" pitchFamily="34" charset="0"/>
                <a:cs typeface="Arial" panose="020B0604020202020204" pitchFamily="34" charset="0"/>
              </a:rPr>
              <a:t>Elles offrent une protection contre les ondes de tempête, les inondations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et les sécheresses.</a:t>
            </a:r>
          </a:p>
          <a:p>
            <a:pPr lvl="2">
              <a:lnSpc>
                <a:spcPct val="110000"/>
              </a:lnSpc>
              <a:spcBef>
                <a:spcPts val="0"/>
              </a:spcBef>
              <a:spcAft>
                <a:spcPts val="200"/>
              </a:spcAft>
            </a:pPr>
            <a:r>
              <a:rPr lang="fr-FR" sz="1400" dirty="0">
                <a:latin typeface="Arial" panose="020B0604020202020204" pitchFamily="34" charset="0"/>
                <a:cs typeface="Arial" panose="020B0604020202020204" pitchFamily="34" charset="0"/>
              </a:rPr>
              <a:t>Plus de 90 % des catastrophes naturelles sont liées à l’eau.</a:t>
            </a:r>
          </a:p>
          <a:p>
            <a:pPr lvl="2">
              <a:lnSpc>
                <a:spcPct val="110000"/>
              </a:lnSpc>
              <a:spcBef>
                <a:spcPts val="0"/>
              </a:spcBef>
              <a:spcAft>
                <a:spcPts val="200"/>
              </a:spcAft>
            </a:pPr>
            <a:r>
              <a:rPr lang="fr-FR" sz="1400" dirty="0">
                <a:latin typeface="Arial" panose="020B0604020202020204" pitchFamily="34" charset="0"/>
                <a:cs typeface="Arial" panose="020B0604020202020204" pitchFamily="34" charset="0"/>
              </a:rPr>
              <a:t>Leur infrastructure hydrique naturelle aide à limiter les inondations et à retarder et atténuer les sécheresses. </a:t>
            </a:r>
          </a:p>
          <a:p>
            <a:pPr lvl="3">
              <a:lnSpc>
                <a:spcPct val="110000"/>
              </a:lnSpc>
              <a:spcBef>
                <a:spcPts val="0"/>
              </a:spcBef>
              <a:spcAft>
                <a:spcPts val="200"/>
              </a:spcAft>
            </a:pPr>
            <a:r>
              <a:rPr lang="fr-FR" sz="1300" dirty="0">
                <a:latin typeface="Arial" panose="020B0604020202020204" pitchFamily="34" charset="0"/>
                <a:cs typeface="Arial" panose="020B0604020202020204" pitchFamily="34" charset="0"/>
              </a:rPr>
              <a:t>Une zone humide continentale de seulement 4 000 m² peut absorber jusqu’à 5,7 millions de litres d’eaux de crue.</a:t>
            </a:r>
          </a:p>
          <a:p>
            <a:pPr lvl="1">
              <a:lnSpc>
                <a:spcPct val="110000"/>
              </a:lnSpc>
              <a:spcBef>
                <a:spcPts val="0"/>
              </a:spcBef>
              <a:spcAft>
                <a:spcPts val="200"/>
              </a:spcAft>
            </a:pPr>
            <a:r>
              <a:rPr lang="fr-FR" sz="1600" dirty="0">
                <a:latin typeface="Arial" panose="020B0604020202020204" pitchFamily="34" charset="0"/>
                <a:cs typeface="Arial" panose="020B0604020202020204" pitchFamily="34" charset="0"/>
              </a:rPr>
              <a:t>Les services rendus par les zones humides en bonne santé réduisent les conséquences humanitaires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des catastrophes naturelles.</a:t>
            </a:r>
          </a:p>
          <a:p>
            <a:pPr lvl="2">
              <a:lnSpc>
                <a:spcPct val="110000"/>
              </a:lnSpc>
              <a:spcBef>
                <a:spcPts val="0"/>
              </a:spcBef>
              <a:spcAft>
                <a:spcPts val="200"/>
              </a:spcAft>
            </a:pPr>
            <a:r>
              <a:rPr lang="fr-FR" sz="1400" dirty="0">
                <a:latin typeface="Arial" panose="020B0604020202020204" pitchFamily="34" charset="0"/>
                <a:cs typeface="Arial" panose="020B0604020202020204" pitchFamily="34" charset="0"/>
              </a:rPr>
              <a:t>Elles renforcent les capacités d’adaptation immédiates des communautés, ainsi que leur rétablissement</a:t>
            </a: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durable sur le long terme.</a:t>
            </a:r>
          </a:p>
          <a:p>
            <a:pPr lvl="1">
              <a:lnSpc>
                <a:spcPct val="110000"/>
              </a:lnSpc>
              <a:spcBef>
                <a:spcPts val="0"/>
              </a:spcBef>
              <a:spcAft>
                <a:spcPts val="200"/>
              </a:spcAft>
            </a:pPr>
            <a:endParaRPr lang="fr-FR" sz="2000" dirty="0">
              <a:latin typeface="Arial" panose="020B0604020202020204" pitchFamily="34" charset="0"/>
              <a:cs typeface="Arial" panose="020B0604020202020204" pitchFamily="34" charset="0"/>
            </a:endParaRP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dessin, Dessin d’enfant, illustration, peinture&#10;&#10;Description générée automatiquement">
            <a:extLst>
              <a:ext uri="{FF2B5EF4-FFF2-40B4-BE49-F238E27FC236}">
                <a16:creationId xmlns:a16="http://schemas.microsoft.com/office/drawing/2014/main" id="{70CF2B60-4AD1-462D-AC99-45AAE26682CA}"/>
              </a:ext>
            </a:extLst>
          </p:cNvPr>
          <p:cNvPicPr>
            <a:picLocks noChangeAspect="1"/>
          </p:cNvPicPr>
          <p:nvPr/>
        </p:nvPicPr>
        <p:blipFill>
          <a:blip r:embed="rId3"/>
          <a:srcRect b="20139"/>
          <a:stretch/>
        </p:blipFill>
        <p:spPr>
          <a:xfrm>
            <a:off x="9740486" y="1734013"/>
            <a:ext cx="1875856" cy="2837959"/>
          </a:xfrm>
          <a:prstGeom prst="rect">
            <a:avLst/>
          </a:prstGeom>
        </p:spPr>
      </p:pic>
    </p:spTree>
    <p:extLst>
      <p:ext uri="{BB962C8B-B14F-4D97-AF65-F5344CB8AC3E}">
        <p14:creationId xmlns:p14="http://schemas.microsoft.com/office/powerpoint/2010/main" val="93545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effectLst/>
                <a:latin typeface="Arial" panose="020B0604020202020204" pitchFamily="34" charset="0"/>
                <a:ea typeface="DINPro-Regular"/>
                <a:cs typeface="Arial" panose="020B0604020202020204" pitchFamily="34" charset="0"/>
              </a:rPr>
              <a:t>Économie</a:t>
            </a:r>
            <a:endParaRPr lang="fr-FR"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5" y="1972038"/>
            <a:ext cx="10790930" cy="5174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a:solidFill>
                  <a:srgbClr val="006425"/>
                </a:solidFill>
                <a:latin typeface="Arial" panose="020B0604020202020204" pitchFamily="34" charset="0"/>
                <a:cs typeface="Arial" panose="020B0604020202020204" pitchFamily="34" charset="0"/>
              </a:rPr>
              <a:t>Elles procurent des avantages économiques.</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Elles contribuent à l’économie locale et nationale.</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Elles contribuent aux moyens d’existence, notamment dans les domaines de l’agriculture,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du tourisme et des loisirs. </a:t>
            </a:r>
          </a:p>
          <a:p>
            <a:pPr lvl="2">
              <a:lnSpc>
                <a:spcPct val="110000"/>
              </a:lnSpc>
              <a:spcBef>
                <a:spcPts val="0"/>
              </a:spcBef>
              <a:spcAft>
                <a:spcPts val="600"/>
              </a:spcAft>
            </a:pPr>
            <a:r>
              <a:rPr lang="fr-FR" sz="1600" dirty="0">
                <a:latin typeface="Arial" panose="020B0604020202020204" pitchFamily="34" charset="0"/>
                <a:cs typeface="Arial" panose="020B0604020202020204" pitchFamily="34" charset="0"/>
              </a:rPr>
              <a:t>Environ une personne sur huit (plus d’un milliard dans le monde) tire sa subsistance des zones humides, qu’il s’agisse d’aliments, d’eau, de transport ou de loisirs.</a:t>
            </a:r>
          </a:p>
          <a:p>
            <a:pPr lvl="2">
              <a:lnSpc>
                <a:spcPct val="110000"/>
              </a:lnSpc>
              <a:spcBef>
                <a:spcPts val="0"/>
              </a:spcBef>
              <a:spcAft>
                <a:spcPts val="600"/>
              </a:spcAft>
            </a:pPr>
            <a:r>
              <a:rPr lang="fr-FR" sz="1600" dirty="0">
                <a:latin typeface="Arial" panose="020B0604020202020204" pitchFamily="34" charset="0"/>
                <a:cs typeface="Arial" panose="020B0604020202020204" pitchFamily="34" charset="0"/>
              </a:rPr>
              <a:t>La riziculture est la principale source d’emploi liée aux zones humides.</a:t>
            </a:r>
          </a:p>
          <a:p>
            <a:pPr lvl="3">
              <a:lnSpc>
                <a:spcPct val="110000"/>
              </a:lnSpc>
              <a:spcBef>
                <a:spcPts val="0"/>
              </a:spcBef>
              <a:spcAft>
                <a:spcPts val="600"/>
              </a:spcAft>
            </a:pPr>
            <a:r>
              <a:rPr lang="fr-FR" sz="1400" dirty="0">
                <a:latin typeface="Arial" panose="020B0604020202020204" pitchFamily="34" charset="0"/>
                <a:cs typeface="Arial" panose="020B0604020202020204" pitchFamily="34" charset="0"/>
              </a:rPr>
              <a:t>Près de 80 % de la production mondiale de riz provient de petites exploitations.</a:t>
            </a:r>
          </a:p>
          <a:p>
            <a:pPr lvl="2">
              <a:lnSpc>
                <a:spcPct val="110000"/>
              </a:lnSpc>
              <a:spcBef>
                <a:spcPts val="0"/>
              </a:spcBef>
              <a:spcAft>
                <a:spcPts val="600"/>
              </a:spcAft>
            </a:pPr>
            <a:r>
              <a:rPr lang="fr-FR" sz="1600" dirty="0">
                <a:latin typeface="Arial" panose="020B0604020202020204" pitchFamily="34" charset="0"/>
                <a:cs typeface="Arial" panose="020B0604020202020204" pitchFamily="34" charset="0"/>
              </a:rPr>
              <a:t>Plus de 660 millions de personnes vivent de la pêche et de l’aquaculture.</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266 millions d’emplois, soit 8,9 % de l’emploi total dans le monde,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dépendent des secteurs du voyage et du tourisme.</a:t>
            </a:r>
          </a:p>
          <a:p>
            <a:pPr lvl="1">
              <a:lnSpc>
                <a:spcPct val="110000"/>
              </a:lnSpc>
              <a:spcBef>
                <a:spcPts val="0"/>
              </a:spcBef>
              <a:spcAft>
                <a:spcPts val="600"/>
              </a:spcAft>
            </a:pPr>
            <a:endParaRPr lang="fr-FR" sz="1800" dirty="0">
              <a:latin typeface="Arial" panose="020B0604020202020204" pitchFamily="34" charset="0"/>
              <a:cs typeface="Arial" panose="020B0604020202020204" pitchFamily="34" charset="0"/>
            </a:endParaRP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dessin humoristique, clipart, illustration, conception&#10;&#10;Description générée automatiquement">
            <a:extLst>
              <a:ext uri="{FF2B5EF4-FFF2-40B4-BE49-F238E27FC236}">
                <a16:creationId xmlns:a16="http://schemas.microsoft.com/office/drawing/2014/main" id="{F163A924-93DD-CCCC-1EBE-E835216DEC37}"/>
              </a:ext>
            </a:extLst>
          </p:cNvPr>
          <p:cNvPicPr>
            <a:picLocks noChangeAspect="1"/>
          </p:cNvPicPr>
          <p:nvPr/>
        </p:nvPicPr>
        <p:blipFill>
          <a:blip r:embed="rId3"/>
          <a:stretch>
            <a:fillRect/>
          </a:stretch>
        </p:blipFill>
        <p:spPr>
          <a:xfrm>
            <a:off x="8889736" y="4392087"/>
            <a:ext cx="2726605" cy="1910324"/>
          </a:xfrm>
          <a:prstGeom prst="rect">
            <a:avLst/>
          </a:prstGeom>
        </p:spPr>
      </p:pic>
    </p:spTree>
    <p:extLst>
      <p:ext uri="{BB962C8B-B14F-4D97-AF65-F5344CB8AC3E}">
        <p14:creationId xmlns:p14="http://schemas.microsoft.com/office/powerpoint/2010/main" val="396398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36458"/>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Culture et loisirs</a:t>
            </a:r>
            <a:endParaRPr lang="fr-FR" sz="3600"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1168888" y="2458403"/>
            <a:ext cx="9526292" cy="2527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Elles connectent les gens et la nature.</a:t>
            </a:r>
          </a:p>
          <a:p>
            <a:pPr lvl="1">
              <a:spcBef>
                <a:spcPts val="0"/>
              </a:spcBef>
              <a:spcAft>
                <a:spcPts val="600"/>
              </a:spcAft>
            </a:pPr>
            <a:r>
              <a:rPr lang="fr-FR" sz="1800" dirty="0">
                <a:latin typeface="Arial" panose="020B0604020202020204" pitchFamily="34" charset="0"/>
                <a:cs typeface="Arial" panose="020B0604020202020204" pitchFamily="34" charset="0"/>
              </a:rPr>
              <a:t>Elles ont une valeur culturelle et récréative dans de nombreuses communautés.</a:t>
            </a:r>
          </a:p>
          <a:p>
            <a:pPr lvl="1">
              <a:spcBef>
                <a:spcPts val="0"/>
              </a:spcBef>
              <a:spcAft>
                <a:spcPts val="600"/>
              </a:spcAft>
            </a:pPr>
            <a:r>
              <a:rPr lang="fr-FR" sz="1800" dirty="0">
                <a:latin typeface="Arial" panose="020B0604020202020204" pitchFamily="34" charset="0"/>
                <a:cs typeface="Arial" panose="020B0604020202020204" pitchFamily="34" charset="0"/>
              </a:rPr>
              <a:t>Souvent liées à des pratiques culturelles établies de longue date, qui utilisent la nature de manière durable et permettent ainsi aux sociétés humaines de prospérer.</a:t>
            </a:r>
          </a:p>
          <a:p>
            <a:pPr lvl="1">
              <a:spcBef>
                <a:spcPts val="0"/>
              </a:spcBef>
              <a:spcAft>
                <a:spcPts val="600"/>
              </a:spcAft>
            </a:pPr>
            <a:r>
              <a:rPr lang="fr-FR" sz="1800" dirty="0">
                <a:latin typeface="Arial" panose="020B0604020202020204" pitchFamily="34" charset="0"/>
                <a:cs typeface="Arial" panose="020B0604020202020204" pitchFamily="34" charset="0"/>
              </a:rPr>
              <a:t>Presque toutes les Zones humides d’importance internationale (Sites Ramsar) procurent des services écosystémiques d’ordre culturel.</a:t>
            </a:r>
          </a:p>
          <a:p>
            <a:pPr lvl="2">
              <a:spcBef>
                <a:spcPts val="0"/>
              </a:spcBef>
              <a:spcAft>
                <a:spcPts val="600"/>
              </a:spcAft>
            </a:pPr>
            <a:r>
              <a:rPr lang="fr-FR" sz="1600" dirty="0">
                <a:latin typeface="Arial" panose="020B0604020202020204" pitchFamily="34" charset="0"/>
                <a:cs typeface="Arial" panose="020B0604020202020204" pitchFamily="34" charset="0"/>
              </a:rPr>
              <a:t>Plus de 50 % d’entre elles ont une valeur en termes de spiritualité et d’inspiration.</a:t>
            </a:r>
          </a:p>
          <a:p>
            <a:pPr lvl="1">
              <a:spcBef>
                <a:spcPts val="0"/>
              </a:spcBef>
              <a:spcAft>
                <a:spcPts val="600"/>
              </a:spcAft>
            </a:pPr>
            <a:endParaRPr lang="fr-FR" sz="2000" dirty="0"/>
          </a:p>
          <a:p>
            <a:pPr lvl="2"/>
            <a:endParaRPr lang="fr-FR" sz="1500" b="1" dirty="0">
              <a:solidFill>
                <a:srgbClr val="E92E09"/>
              </a:solidFill>
            </a:endParaRPr>
          </a:p>
          <a:p>
            <a:pPr lvl="2"/>
            <a:endParaRPr lang="fr-FR" sz="1500" dirty="0"/>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059C559F-26B1-EB2C-9DE9-D160D789CF2D}"/>
              </a:ext>
            </a:extLst>
          </p:cNvPr>
          <p:cNvSpPr txBox="1"/>
          <p:nvPr/>
        </p:nvSpPr>
        <p:spPr>
          <a:xfrm>
            <a:off x="1168888" y="5418850"/>
            <a:ext cx="9526292" cy="1046440"/>
          </a:xfrm>
          <a:prstGeom prst="rect">
            <a:avLst/>
          </a:prstGeom>
          <a:noFill/>
        </p:spPr>
        <p:txBody>
          <a:bodyPr wrap="square" rtlCol="0">
            <a:spAutoFit/>
          </a:bodyPr>
          <a:lstStyle/>
          <a:p>
            <a:r>
              <a:rPr lang="fr-FR" sz="2200" b="1" dirty="0">
                <a:solidFill>
                  <a:srgbClr val="E92E09"/>
                </a:solidFill>
                <a:latin typeface="Arial" panose="020B0604020202020204" pitchFamily="34" charset="0"/>
                <a:cs typeface="Arial" panose="020B0604020202020204" pitchFamily="34" charset="0"/>
              </a:rPr>
              <a:t>L’être humain est au cœur de la conservation des zones humides.</a:t>
            </a:r>
          </a:p>
          <a:p>
            <a:endParaRPr lang="fr-FR" sz="2200" b="1" dirty="0">
              <a:solidFill>
                <a:srgbClr val="E92E09"/>
              </a:solidFill>
              <a:latin typeface="Arial" panose="020B0604020202020204" pitchFamily="34" charset="0"/>
              <a:cs typeface="Arial" panose="020B0604020202020204" pitchFamily="34" charset="0"/>
            </a:endParaRPr>
          </a:p>
          <a:p>
            <a:endParaRPr lang="fr-FR" dirty="0"/>
          </a:p>
        </p:txBody>
      </p:sp>
      <p:pic>
        <p:nvPicPr>
          <p:cNvPr id="7" name="Image 6" descr="Une image contenant conception&#10;&#10;Description générée automatiquement">
            <a:extLst>
              <a:ext uri="{FF2B5EF4-FFF2-40B4-BE49-F238E27FC236}">
                <a16:creationId xmlns:a16="http://schemas.microsoft.com/office/drawing/2014/main" id="{6F26658C-4CE3-CF1D-BD52-6B15FE755FC7}"/>
              </a:ext>
            </a:extLst>
          </p:cNvPr>
          <p:cNvPicPr>
            <a:picLocks noChangeAspect="1"/>
          </p:cNvPicPr>
          <p:nvPr/>
        </p:nvPicPr>
        <p:blipFill>
          <a:blip r:embed="rId3"/>
          <a:stretch>
            <a:fillRect/>
          </a:stretch>
        </p:blipFill>
        <p:spPr>
          <a:xfrm rot="18878919">
            <a:off x="11315415" y="1745135"/>
            <a:ext cx="952500" cy="1016000"/>
          </a:xfrm>
          <a:prstGeom prst="rect">
            <a:avLst/>
          </a:prstGeom>
        </p:spPr>
      </p:pic>
      <p:pic>
        <p:nvPicPr>
          <p:cNvPr id="8" name="Image 7" descr="Une image contenant outil, conception&#10;&#10;Description générée automatiquement">
            <a:extLst>
              <a:ext uri="{FF2B5EF4-FFF2-40B4-BE49-F238E27FC236}">
                <a16:creationId xmlns:a16="http://schemas.microsoft.com/office/drawing/2014/main" id="{51B21157-34B0-7D3C-E5AB-0F6A4CC43C9E}"/>
              </a:ext>
            </a:extLst>
          </p:cNvPr>
          <p:cNvPicPr>
            <a:picLocks noChangeAspect="1"/>
          </p:cNvPicPr>
          <p:nvPr/>
        </p:nvPicPr>
        <p:blipFill>
          <a:blip r:embed="rId4"/>
          <a:stretch>
            <a:fillRect/>
          </a:stretch>
        </p:blipFill>
        <p:spPr>
          <a:xfrm rot="19007008">
            <a:off x="143354" y="5291328"/>
            <a:ext cx="1384300" cy="1524000"/>
          </a:xfrm>
          <a:prstGeom prst="rect">
            <a:avLst/>
          </a:prstGeom>
        </p:spPr>
      </p:pic>
      <p:pic>
        <p:nvPicPr>
          <p:cNvPr id="9" name="Image 8" descr="Une image contenant conception&#10;&#10;Description générée automatiquement avec une confiance faible">
            <a:extLst>
              <a:ext uri="{FF2B5EF4-FFF2-40B4-BE49-F238E27FC236}">
                <a16:creationId xmlns:a16="http://schemas.microsoft.com/office/drawing/2014/main" id="{26C813B3-E301-591A-D40D-AE2F4F37D8FC}"/>
              </a:ext>
            </a:extLst>
          </p:cNvPr>
          <p:cNvPicPr>
            <a:picLocks noChangeAspect="1"/>
          </p:cNvPicPr>
          <p:nvPr/>
        </p:nvPicPr>
        <p:blipFill>
          <a:blip r:embed="rId5"/>
          <a:stretch>
            <a:fillRect/>
          </a:stretch>
        </p:blipFill>
        <p:spPr>
          <a:xfrm rot="8112462">
            <a:off x="149959" y="424282"/>
            <a:ext cx="2489200" cy="2489200"/>
          </a:xfrm>
          <a:prstGeom prst="rect">
            <a:avLst/>
          </a:prstGeom>
        </p:spPr>
      </p:pic>
      <p:pic>
        <p:nvPicPr>
          <p:cNvPr id="10" name="Image 9" descr="Une image contenant main, art, conception&#10;&#10;Description générée automatiquement avec une confiance faible">
            <a:extLst>
              <a:ext uri="{FF2B5EF4-FFF2-40B4-BE49-F238E27FC236}">
                <a16:creationId xmlns:a16="http://schemas.microsoft.com/office/drawing/2014/main" id="{89F100ED-3E13-CFC6-A12F-741225B5E9C7}"/>
              </a:ext>
            </a:extLst>
          </p:cNvPr>
          <p:cNvPicPr>
            <a:picLocks noChangeAspect="1"/>
          </p:cNvPicPr>
          <p:nvPr/>
        </p:nvPicPr>
        <p:blipFill>
          <a:blip r:embed="rId6"/>
          <a:stretch>
            <a:fillRect/>
          </a:stretch>
        </p:blipFill>
        <p:spPr>
          <a:xfrm>
            <a:off x="10911336" y="4448723"/>
            <a:ext cx="762000" cy="2527300"/>
          </a:xfrm>
          <a:prstGeom prst="rect">
            <a:avLst/>
          </a:prstGeom>
        </p:spPr>
      </p:pic>
    </p:spTree>
    <p:extLst>
      <p:ext uri="{BB962C8B-B14F-4D97-AF65-F5344CB8AC3E}">
        <p14:creationId xmlns:p14="http://schemas.microsoft.com/office/powerpoint/2010/main" val="352096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03989"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Des zones menacées</a:t>
            </a:r>
            <a:endParaRPr lang="fr-FR" sz="3600"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18120" y="1570072"/>
            <a:ext cx="11130907" cy="4846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Reconnaître l’urgence.</a:t>
            </a:r>
          </a:p>
          <a:p>
            <a:pPr lvl="1">
              <a:spcBef>
                <a:spcPts val="0"/>
              </a:spcBef>
              <a:spcAft>
                <a:spcPts val="600"/>
              </a:spcAft>
            </a:pPr>
            <a:r>
              <a:rPr lang="fr-FR" sz="1600" dirty="0">
                <a:latin typeface="Arial" panose="020B0604020202020204" pitchFamily="34" charset="0"/>
                <a:cs typeface="Arial" panose="020B0604020202020204" pitchFamily="34" charset="0"/>
              </a:rPr>
              <a:t>Parmi les écosystèmes les plus menacés.</a:t>
            </a:r>
          </a:p>
          <a:p>
            <a:pPr lvl="2">
              <a:spcBef>
                <a:spcPts val="0"/>
              </a:spcBef>
              <a:spcAft>
                <a:spcPts val="600"/>
              </a:spcAft>
            </a:pPr>
            <a:r>
              <a:rPr lang="fr-FR" sz="1400" dirty="0">
                <a:latin typeface="Arial" panose="020B0604020202020204" pitchFamily="34" charset="0"/>
                <a:cs typeface="Arial" panose="020B0604020202020204" pitchFamily="34" charset="0"/>
              </a:rPr>
              <a:t>Plus de 85 % de toutes les zones humides ont disparu depuis les années 1700.</a:t>
            </a:r>
          </a:p>
          <a:p>
            <a:pPr lvl="2">
              <a:spcBef>
                <a:spcPts val="0"/>
              </a:spcBef>
              <a:spcAft>
                <a:spcPts val="600"/>
              </a:spcAft>
            </a:pPr>
            <a:r>
              <a:rPr lang="fr-FR" sz="1400" dirty="0">
                <a:latin typeface="Arial" panose="020B0604020202020204" pitchFamily="34" charset="0"/>
                <a:cs typeface="Arial" panose="020B0604020202020204" pitchFamily="34" charset="0"/>
              </a:rPr>
              <a:t>Au moins 35 % ont disparu depuis 1970, et le rythme de ces disparitions s’accélère.</a:t>
            </a:r>
          </a:p>
          <a:p>
            <a:pPr lvl="2">
              <a:spcBef>
                <a:spcPts val="0"/>
              </a:spcBef>
              <a:spcAft>
                <a:spcPts val="600"/>
              </a:spcAft>
            </a:pPr>
            <a:r>
              <a:rPr lang="fr-FR" sz="1400" dirty="0">
                <a:latin typeface="Arial" panose="020B0604020202020204" pitchFamily="34" charset="0"/>
                <a:cs typeface="Arial" panose="020B0604020202020204" pitchFamily="34" charset="0"/>
              </a:rPr>
              <a:t>Le taux de disparition des zones humides est trois fois plus important que celui des forêts.</a:t>
            </a:r>
          </a:p>
          <a:p>
            <a:pPr lvl="1">
              <a:spcBef>
                <a:spcPts val="0"/>
              </a:spcBef>
              <a:spcAft>
                <a:spcPts val="600"/>
              </a:spcAft>
            </a:pPr>
            <a:r>
              <a:rPr lang="fr-FR" sz="1600" dirty="0">
                <a:latin typeface="Arial" panose="020B0604020202020204" pitchFamily="34" charset="0"/>
                <a:cs typeface="Arial" panose="020B0604020202020204" pitchFamily="34" charset="0"/>
              </a:rPr>
              <a:t>Les facteurs de risque sont notamment le développement non durable, la pollution, le changement climatique,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les modifications des régimes hydrologiques, la perte de connectivité, les espèces envahissantes, ainsi que la surexploitation de l’eau, des plantes, des animaux et des autres ressources naturelles.</a:t>
            </a:r>
          </a:p>
          <a:p>
            <a:pPr lvl="2">
              <a:spcBef>
                <a:spcPts val="0"/>
              </a:spcBef>
              <a:spcAft>
                <a:spcPts val="600"/>
              </a:spcAft>
            </a:pPr>
            <a:r>
              <a:rPr lang="fr-FR" sz="1400" dirty="0">
                <a:latin typeface="Arial" panose="020B0604020202020204" pitchFamily="34" charset="0"/>
                <a:cs typeface="Arial" panose="020B0604020202020204" pitchFamily="34" charset="0"/>
              </a:rPr>
              <a:t>Le remplissage et le drainage des zones humides en vue de leur conversion en terres agricoles ou en habitat urbain font peser une menace importante sur ces écosystèmes.</a:t>
            </a:r>
          </a:p>
          <a:p>
            <a:pPr lvl="1">
              <a:spcBef>
                <a:spcPts val="0"/>
              </a:spcBef>
              <a:spcAft>
                <a:spcPts val="600"/>
              </a:spcAft>
            </a:pPr>
            <a:r>
              <a:rPr lang="fr-FR" sz="1600" dirty="0">
                <a:latin typeface="Arial" panose="020B0604020202020204" pitchFamily="34" charset="0"/>
                <a:cs typeface="Arial" panose="020B0604020202020204" pitchFamily="34" charset="0"/>
              </a:rPr>
              <a:t>Les espèces des zones humides sont menacées d’extinction. </a:t>
            </a:r>
          </a:p>
          <a:p>
            <a:pPr lvl="2">
              <a:spcBef>
                <a:spcPts val="0"/>
              </a:spcBef>
              <a:spcAft>
                <a:spcPts val="600"/>
              </a:spcAft>
            </a:pPr>
            <a:r>
              <a:rPr lang="fr-FR" sz="1400" dirty="0">
                <a:latin typeface="Arial" panose="020B0604020202020204" pitchFamily="34" charset="0"/>
                <a:cs typeface="Arial" panose="020B0604020202020204" pitchFamily="34" charset="0"/>
              </a:rPr>
              <a:t>1/3 espèce d’eau douce et 25 % de toutes les espèces peuplant les zones humides sont menacées d’extinction en raison du déclin de ces écosystèmes.</a:t>
            </a:r>
          </a:p>
          <a:p>
            <a:pPr lvl="2">
              <a:spcBef>
                <a:spcPts val="0"/>
              </a:spcBef>
              <a:spcAft>
                <a:spcPts val="600"/>
              </a:spcAft>
            </a:pPr>
            <a:r>
              <a:rPr lang="fr-FR" sz="1400" dirty="0">
                <a:latin typeface="Arial" panose="020B0604020202020204" pitchFamily="34" charset="0"/>
                <a:cs typeface="Arial" panose="020B0604020202020204" pitchFamily="34" charset="0"/>
              </a:rPr>
              <a:t>81 % des espèces peuplant les zones humides continentales et 36 % des espèces côtières et marines ont décliné au cours des 50 dernières années.</a:t>
            </a:r>
          </a:p>
          <a:p>
            <a:pPr lvl="2">
              <a:spcBef>
                <a:spcPts val="0"/>
              </a:spcBef>
              <a:spcAft>
                <a:spcPts val="600"/>
              </a:spcAft>
            </a:pPr>
            <a:r>
              <a:rPr lang="fr-FR" sz="1400" dirty="0">
                <a:latin typeface="Arial" panose="020B0604020202020204" pitchFamily="34" charset="0"/>
                <a:cs typeface="Arial" panose="020B0604020202020204" pitchFamily="34" charset="0"/>
              </a:rPr>
              <a:t>Les espèces d’eau douce ont connu un déclin de 83 % (en moyenne) depuis 1970.</a:t>
            </a:r>
          </a:p>
          <a:p>
            <a:pPr lvl="1">
              <a:spcBef>
                <a:spcPts val="0"/>
              </a:spcBef>
              <a:spcAft>
                <a:spcPts val="600"/>
              </a:spcAft>
            </a:pPr>
            <a:r>
              <a:rPr lang="fr-FR" sz="1600" dirty="0">
                <a:latin typeface="Arial" panose="020B0604020202020204" pitchFamily="34" charset="0"/>
                <a:cs typeface="Arial" panose="020B0604020202020204" pitchFamily="34" charset="0"/>
              </a:rPr>
              <a:t>Près de 70 % de l’ensemble des prélèvements et dérivations d’eau douce dans le monde</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sont destinés à l’agriculture.</a:t>
            </a:r>
          </a:p>
          <a:p>
            <a:pPr lvl="1"/>
            <a:endParaRPr lang="fr-FR" sz="1600" dirty="0">
              <a:latin typeface="Arial" panose="020B0604020202020204" pitchFamily="34" charset="0"/>
              <a:cs typeface="Arial" panose="020B0604020202020204" pitchFamily="34" charset="0"/>
            </a:endParaRP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créativité, art&#10;&#10;Description générée automatiquement">
            <a:extLst>
              <a:ext uri="{FF2B5EF4-FFF2-40B4-BE49-F238E27FC236}">
                <a16:creationId xmlns:a16="http://schemas.microsoft.com/office/drawing/2014/main" id="{67F91773-50D0-1971-DCE1-C598A8877FA0}"/>
              </a:ext>
            </a:extLst>
          </p:cNvPr>
          <p:cNvPicPr>
            <a:picLocks noChangeAspect="1"/>
          </p:cNvPicPr>
          <p:nvPr/>
        </p:nvPicPr>
        <p:blipFill>
          <a:blip r:embed="rId3"/>
          <a:stretch>
            <a:fillRect/>
          </a:stretch>
        </p:blipFill>
        <p:spPr>
          <a:xfrm>
            <a:off x="8955288" y="1688405"/>
            <a:ext cx="2518592" cy="1054795"/>
          </a:xfrm>
          <a:prstGeom prst="rect">
            <a:avLst/>
          </a:prstGeom>
        </p:spPr>
      </p:pic>
    </p:spTree>
    <p:extLst>
      <p:ext uri="{BB962C8B-B14F-4D97-AF65-F5344CB8AC3E}">
        <p14:creationId xmlns:p14="http://schemas.microsoft.com/office/powerpoint/2010/main" val="396520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Nécessité d’agir</a:t>
            </a:r>
            <a:endParaRPr lang="fr-FR" sz="3600"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5" y="1795245"/>
            <a:ext cx="10790930" cy="4713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Assurer un avenir commun et résilient.</a:t>
            </a:r>
          </a:p>
          <a:p>
            <a:pPr lvl="1">
              <a:spcBef>
                <a:spcPts val="0"/>
              </a:spcBef>
              <a:spcAft>
                <a:spcPts val="600"/>
              </a:spcAft>
            </a:pPr>
            <a:r>
              <a:rPr lang="fr-FR" sz="1800" dirty="0">
                <a:latin typeface="Arial" panose="020B0604020202020204" pitchFamily="34" charset="0"/>
                <a:cs typeface="Arial" panose="020B0604020202020204" pitchFamily="34" charset="0"/>
              </a:rPr>
              <a:t>La santé des zones humides est essentielle pour atténuer le changement climatique, s’adapter à ses effets, et protéger la biodiversité ainsi que la santé et le bien-être des populations humaines.</a:t>
            </a:r>
          </a:p>
          <a:p>
            <a:pPr lvl="2">
              <a:spcBef>
                <a:spcPts val="0"/>
              </a:spcBef>
              <a:spcAft>
                <a:spcPts val="600"/>
              </a:spcAft>
            </a:pPr>
            <a:r>
              <a:rPr lang="fr-FR" sz="1600" dirty="0">
                <a:latin typeface="Arial" panose="020B0604020202020204" pitchFamily="34" charset="0"/>
                <a:cs typeface="Arial" panose="020B0604020202020204" pitchFamily="34" charset="0"/>
              </a:rPr>
              <a:t>La lutte contre les zoonoses émergentes dépend de la bonne gestion d’écosystèmes intacts et de la biodiversité indigène.</a:t>
            </a:r>
          </a:p>
          <a:p>
            <a:pPr lvl="1">
              <a:spcBef>
                <a:spcPts val="0"/>
              </a:spcBef>
              <a:spcAft>
                <a:spcPts val="600"/>
              </a:spcAft>
            </a:pPr>
            <a:r>
              <a:rPr lang="fr-FR" sz="1800" dirty="0">
                <a:latin typeface="Arial" panose="020B0604020202020204" pitchFamily="34" charset="0"/>
                <a:cs typeface="Arial" panose="020B0604020202020204" pitchFamily="34" charset="0"/>
              </a:rPr>
              <a:t>Si l’on souhaite protéger les zones humides pour notre avenir commun, il nous faut :</a:t>
            </a:r>
          </a:p>
          <a:p>
            <a:pPr lvl="2">
              <a:spcBef>
                <a:spcPts val="0"/>
              </a:spcBef>
              <a:spcAft>
                <a:spcPts val="600"/>
              </a:spcAft>
            </a:pPr>
            <a:r>
              <a:rPr lang="fr-FR" sz="1600" dirty="0">
                <a:latin typeface="Arial" panose="020B0604020202020204" pitchFamily="34" charset="0"/>
                <a:cs typeface="Arial" panose="020B0604020202020204" pitchFamily="34" charset="0"/>
              </a:rPr>
              <a:t>Coordonner nos efforts aux niveaux local, national et mondial, </a:t>
            </a:r>
          </a:p>
          <a:p>
            <a:pPr lvl="2">
              <a:spcBef>
                <a:spcPts val="0"/>
              </a:spcBef>
              <a:spcAft>
                <a:spcPts val="600"/>
              </a:spcAft>
            </a:pPr>
            <a:r>
              <a:rPr lang="fr-FR" sz="1600" dirty="0">
                <a:latin typeface="Arial" panose="020B0604020202020204" pitchFamily="34" charset="0"/>
                <a:cs typeface="Arial" panose="020B0604020202020204" pitchFamily="34" charset="0"/>
              </a:rPr>
              <a:t>Collaborer en matière de politiques, de réglementations et d’initiatives communautaires,</a:t>
            </a:r>
          </a:p>
          <a:p>
            <a:pPr lvl="2">
              <a:spcBef>
                <a:spcPts val="0"/>
              </a:spcBef>
              <a:spcAft>
                <a:spcPts val="600"/>
              </a:spcAft>
            </a:pPr>
            <a:r>
              <a:rPr lang="fr-FR" sz="1600" dirty="0">
                <a:latin typeface="Arial" panose="020B0604020202020204" pitchFamily="34" charset="0"/>
                <a:cs typeface="Arial" panose="020B0604020202020204" pitchFamily="34" charset="0"/>
              </a:rPr>
              <a:t>Assurer l’intégration et la coordination entre les secteurs de l’agriculture, de l’urbanisation</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et de la gestion des zones humides.</a:t>
            </a:r>
          </a:p>
          <a:p>
            <a:pPr lvl="1">
              <a:spcBef>
                <a:spcPts val="0"/>
              </a:spcBef>
              <a:spcAft>
                <a:spcPts val="600"/>
              </a:spcAft>
            </a:pPr>
            <a:r>
              <a:rPr lang="fr-FR" sz="1800" dirty="0">
                <a:latin typeface="Arial" panose="020B0604020202020204" pitchFamily="34" charset="0"/>
                <a:cs typeface="Arial" panose="020B0604020202020204" pitchFamily="34" charset="0"/>
              </a:rPr>
              <a:t>Vous-mêmes, vous pouvez :</a:t>
            </a:r>
          </a:p>
          <a:p>
            <a:pPr lvl="2">
              <a:spcBef>
                <a:spcPts val="0"/>
              </a:spcBef>
              <a:spcAft>
                <a:spcPts val="600"/>
              </a:spcAft>
            </a:pPr>
            <a:r>
              <a:rPr lang="fr-FR" sz="1600" dirty="0">
                <a:latin typeface="Arial" panose="020B0604020202020204" pitchFamily="34" charset="0"/>
                <a:cs typeface="Arial" panose="020B0604020202020204" pitchFamily="34" charset="0"/>
              </a:rPr>
              <a:t>Comprendre l’importance et les contributions des zones humides,</a:t>
            </a:r>
          </a:p>
          <a:p>
            <a:pPr lvl="2">
              <a:spcBef>
                <a:spcPts val="0"/>
              </a:spcBef>
              <a:spcAft>
                <a:spcPts val="600"/>
              </a:spcAft>
            </a:pPr>
            <a:r>
              <a:rPr lang="fr-FR" sz="1600" dirty="0">
                <a:latin typeface="Arial" panose="020B0604020202020204" pitchFamily="34" charset="0"/>
                <a:cs typeface="Arial" panose="020B0604020202020204" pitchFamily="34" charset="0"/>
              </a:rPr>
              <a:t>Assurer leur utilisation durable en les gérant judicieusement,</a:t>
            </a:r>
          </a:p>
          <a:p>
            <a:pPr lvl="2">
              <a:spcBef>
                <a:spcPts val="0"/>
              </a:spcBef>
              <a:spcAft>
                <a:spcPts val="600"/>
              </a:spcAft>
            </a:pPr>
            <a:r>
              <a:rPr lang="fr-FR" sz="1600" dirty="0">
                <a:latin typeface="Arial" panose="020B0604020202020204" pitchFamily="34" charset="0"/>
                <a:cs typeface="Arial" panose="020B0604020202020204" pitchFamily="34" charset="0"/>
              </a:rPr>
              <a:t>Attirer les investissements nécessaires à leur conservation et à leur restauration.</a:t>
            </a:r>
            <a:endParaRPr lang="fr-FR" sz="1600" dirty="0">
              <a:solidFill>
                <a:srgbClr val="655348"/>
              </a:solidFill>
              <a:latin typeface="Arial" panose="020B0604020202020204" pitchFamily="34" charset="0"/>
              <a:cs typeface="Arial" panose="020B0604020202020204" pitchFamily="34" charset="0"/>
            </a:endParaRPr>
          </a:p>
        </p:txBody>
      </p:sp>
      <p:pic>
        <p:nvPicPr>
          <p:cNvPr id="7" name="Image 6" descr="Une image contenant clipart, dessin humoristique&#10;&#10;Description générée automatiquement">
            <a:extLst>
              <a:ext uri="{FF2B5EF4-FFF2-40B4-BE49-F238E27FC236}">
                <a16:creationId xmlns:a16="http://schemas.microsoft.com/office/drawing/2014/main" id="{DA2DB9E0-92D7-47CE-5976-1991825DE427}"/>
              </a:ext>
            </a:extLst>
          </p:cNvPr>
          <p:cNvPicPr>
            <a:picLocks noChangeAspect="1"/>
          </p:cNvPicPr>
          <p:nvPr/>
        </p:nvPicPr>
        <p:blipFill>
          <a:blip r:embed="rId3"/>
          <a:stretch>
            <a:fillRect/>
          </a:stretch>
        </p:blipFill>
        <p:spPr>
          <a:xfrm>
            <a:off x="9010185" y="5619179"/>
            <a:ext cx="2369770" cy="743998"/>
          </a:xfrm>
          <a:prstGeom prst="rect">
            <a:avLst/>
          </a:prstGeom>
        </p:spPr>
      </p:pic>
      <p:pic>
        <p:nvPicPr>
          <p:cNvPr id="8" name="Image 7">
            <a:extLst>
              <a:ext uri="{FF2B5EF4-FFF2-40B4-BE49-F238E27FC236}">
                <a16:creationId xmlns:a16="http://schemas.microsoft.com/office/drawing/2014/main" id="{0C4FB276-BAB1-CF7D-38F0-AB47288CAD68}"/>
              </a:ext>
            </a:extLst>
          </p:cNvPr>
          <p:cNvPicPr>
            <a:picLocks noChangeAspect="1"/>
          </p:cNvPicPr>
          <p:nvPr/>
        </p:nvPicPr>
        <p:blipFill>
          <a:blip r:embed="rId4"/>
          <a:stretch>
            <a:fillRect/>
          </a:stretch>
        </p:blipFill>
        <p:spPr>
          <a:xfrm>
            <a:off x="11482325" y="4337920"/>
            <a:ext cx="241300" cy="2260600"/>
          </a:xfrm>
          <a:prstGeom prst="rect">
            <a:avLst/>
          </a:prstGeom>
        </p:spPr>
      </p:pic>
    </p:spTree>
    <p:extLst>
      <p:ext uri="{BB962C8B-B14F-4D97-AF65-F5344CB8AC3E}">
        <p14:creationId xmlns:p14="http://schemas.microsoft.com/office/powerpoint/2010/main" val="3219480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47021"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effectLst/>
                <a:latin typeface="Arial" panose="020B0604020202020204" pitchFamily="34" charset="0"/>
                <a:ea typeface="DINPro-Regular"/>
                <a:cs typeface="Arial" panose="020B0604020202020204" pitchFamily="34" charset="0"/>
              </a:rPr>
              <a:t>Partager vos histoires </a:t>
            </a:r>
          </a:p>
          <a:p>
            <a:r>
              <a:rPr lang="fr-FR" sz="3600" b="1" dirty="0">
                <a:effectLst/>
                <a:latin typeface="Arial" panose="020B0604020202020204" pitchFamily="34" charset="0"/>
                <a:ea typeface="DINPro-Regular"/>
                <a:cs typeface="Arial" panose="020B0604020202020204" pitchFamily="34" charset="0"/>
              </a:rPr>
              <a:t>de zones humides</a:t>
            </a:r>
            <a:endParaRPr lang="fr-FR"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2" y="2111227"/>
            <a:ext cx="10790930" cy="1925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Lancer un mouvement grâce aux réseaux sociaux.</a:t>
            </a:r>
          </a:p>
          <a:p>
            <a:pPr lvl="1">
              <a:spcBef>
                <a:spcPts val="0"/>
              </a:spcBef>
              <a:spcAft>
                <a:spcPts val="600"/>
              </a:spcAft>
            </a:pPr>
            <a:r>
              <a:rPr lang="fr-FR" sz="1800" dirty="0">
                <a:latin typeface="Arial" panose="020B0604020202020204" pitchFamily="34" charset="0"/>
                <a:cs typeface="Arial" panose="020B0604020202020204" pitchFamily="34" charset="0"/>
              </a:rPr>
              <a:t>En utilisant le hashtag #WetlandsWednesday, les internautes du monde entier partagent leur histoire pour inspirer les autres.</a:t>
            </a:r>
          </a:p>
          <a:p>
            <a:pPr lvl="1">
              <a:spcBef>
                <a:spcPts val="0"/>
              </a:spcBef>
              <a:spcAft>
                <a:spcPts val="600"/>
              </a:spcAft>
            </a:pPr>
            <a:r>
              <a:rPr lang="fr-FR" sz="1800" dirty="0">
                <a:latin typeface="Arial" panose="020B0604020202020204" pitchFamily="34" charset="0"/>
                <a:cs typeface="Arial" panose="020B0604020202020204" pitchFamily="34" charset="0"/>
              </a:rPr>
              <a:t>Ils peuvent par exemple poster :</a:t>
            </a:r>
          </a:p>
          <a:p>
            <a:pPr lvl="2">
              <a:spcBef>
                <a:spcPts val="0"/>
              </a:spcBef>
              <a:spcAft>
                <a:spcPts val="600"/>
              </a:spcAft>
            </a:pPr>
            <a:r>
              <a:rPr lang="fr-FR" sz="1600" dirty="0">
                <a:latin typeface="Arial" panose="020B0604020202020204" pitchFamily="34" charset="0"/>
                <a:cs typeface="Arial" panose="020B0604020202020204" pitchFamily="34" charset="0"/>
              </a:rPr>
              <a:t>Des exemples de projets de conservation des zones humides qui ont été couronnés de succès,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ainsi que d’autres réussites,</a:t>
            </a:r>
          </a:p>
          <a:p>
            <a:pPr lvl="2">
              <a:spcBef>
                <a:spcPts val="0"/>
              </a:spcBef>
              <a:spcAft>
                <a:spcPts val="600"/>
              </a:spcAft>
            </a:pPr>
            <a:r>
              <a:rPr lang="fr-FR" sz="1600" dirty="0">
                <a:latin typeface="Arial" panose="020B0604020202020204" pitchFamily="34" charset="0"/>
                <a:cs typeface="Arial" panose="020B0604020202020204" pitchFamily="34" charset="0"/>
              </a:rPr>
              <a:t>Des idées sur la manière dont chacun peut agir en faveur des zones humides,</a:t>
            </a:r>
          </a:p>
          <a:p>
            <a:pPr lvl="2">
              <a:spcBef>
                <a:spcPts val="0"/>
              </a:spcBef>
              <a:spcAft>
                <a:spcPts val="600"/>
              </a:spcAft>
            </a:pPr>
            <a:r>
              <a:rPr lang="fr-FR" sz="1600" dirty="0">
                <a:latin typeface="Arial" panose="020B0604020202020204" pitchFamily="34" charset="0"/>
                <a:cs typeface="Arial" panose="020B0604020202020204" pitchFamily="34" charset="0"/>
              </a:rPr>
              <a:t>Des discussions sur la manière dont l’utilisation durable des zones humides procure des avantages aux êtres humains et à la planète,</a:t>
            </a:r>
          </a:p>
          <a:p>
            <a:pPr lvl="2">
              <a:spcBef>
                <a:spcPts val="0"/>
              </a:spcBef>
              <a:spcAft>
                <a:spcPts val="600"/>
              </a:spcAft>
            </a:pPr>
            <a:r>
              <a:rPr lang="fr-FR" sz="1600" dirty="0">
                <a:latin typeface="Arial" panose="020B0604020202020204" pitchFamily="34" charset="0"/>
                <a:cs typeface="Arial" panose="020B0604020202020204" pitchFamily="34" charset="0"/>
              </a:rPr>
              <a:t>Des meilleures pratiques et des approches innovantes en matière de gestion des zones humides,</a:t>
            </a:r>
          </a:p>
          <a:p>
            <a:pPr lvl="2">
              <a:spcBef>
                <a:spcPts val="0"/>
              </a:spcBef>
              <a:spcAft>
                <a:spcPts val="600"/>
              </a:spcAft>
            </a:pPr>
            <a:r>
              <a:rPr lang="fr-FR" sz="1600" dirty="0">
                <a:latin typeface="Arial" panose="020B0604020202020204" pitchFamily="34" charset="0"/>
                <a:cs typeface="Arial" panose="020B0604020202020204" pitchFamily="34" charset="0"/>
              </a:rPr>
              <a:t>Des anecdotes personnelles sur les zones humides.</a:t>
            </a:r>
          </a:p>
          <a:p>
            <a:pPr lvl="1">
              <a:spcBef>
                <a:spcPts val="0"/>
              </a:spcBef>
              <a:spcAft>
                <a:spcPts val="600"/>
              </a:spcAft>
            </a:pPr>
            <a:endParaRPr lang="fr-FR" sz="1600" dirty="0">
              <a:latin typeface="Arial" panose="020B0604020202020204" pitchFamily="34" charset="0"/>
              <a:cs typeface="Arial" panose="020B0604020202020204" pitchFamily="34" charset="0"/>
            </a:endParaRP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motif, Caractère coloré&#10;&#10;Description générée automatiquement">
            <a:extLst>
              <a:ext uri="{FF2B5EF4-FFF2-40B4-BE49-F238E27FC236}">
                <a16:creationId xmlns:a16="http://schemas.microsoft.com/office/drawing/2014/main" id="{09A281A7-CBC8-0FCE-B11F-E34F55339E60}"/>
              </a:ext>
            </a:extLst>
          </p:cNvPr>
          <p:cNvPicPr>
            <a:picLocks noChangeAspect="1"/>
          </p:cNvPicPr>
          <p:nvPr/>
        </p:nvPicPr>
        <p:blipFill>
          <a:blip r:embed="rId3"/>
          <a:stretch>
            <a:fillRect/>
          </a:stretch>
        </p:blipFill>
        <p:spPr>
          <a:xfrm>
            <a:off x="-10758" y="5813819"/>
            <a:ext cx="4699000" cy="647700"/>
          </a:xfrm>
          <a:prstGeom prst="rect">
            <a:avLst/>
          </a:prstGeom>
        </p:spPr>
      </p:pic>
      <p:pic>
        <p:nvPicPr>
          <p:cNvPr id="9" name="Image 8" descr="Une image contenant Graphique, conception, créativité, art&#10;&#10;Description générée automatiquement">
            <a:extLst>
              <a:ext uri="{FF2B5EF4-FFF2-40B4-BE49-F238E27FC236}">
                <a16:creationId xmlns:a16="http://schemas.microsoft.com/office/drawing/2014/main" id="{893200AB-5B89-34CC-75CD-ECDDBF39660A}"/>
              </a:ext>
            </a:extLst>
          </p:cNvPr>
          <p:cNvPicPr>
            <a:picLocks noChangeAspect="1"/>
          </p:cNvPicPr>
          <p:nvPr/>
        </p:nvPicPr>
        <p:blipFill>
          <a:blip r:embed="rId4"/>
          <a:stretch>
            <a:fillRect/>
          </a:stretch>
        </p:blipFill>
        <p:spPr>
          <a:xfrm>
            <a:off x="8527430" y="1158727"/>
            <a:ext cx="952500" cy="952500"/>
          </a:xfrm>
          <a:prstGeom prst="rect">
            <a:avLst/>
          </a:prstGeom>
        </p:spPr>
      </p:pic>
      <p:pic>
        <p:nvPicPr>
          <p:cNvPr id="2" name="Image 1">
            <a:extLst>
              <a:ext uri="{FF2B5EF4-FFF2-40B4-BE49-F238E27FC236}">
                <a16:creationId xmlns:a16="http://schemas.microsoft.com/office/drawing/2014/main" id="{8572ACED-D40D-F674-EF99-310980682377}"/>
              </a:ext>
            </a:extLst>
          </p:cNvPr>
          <p:cNvPicPr>
            <a:picLocks noChangeAspect="1"/>
          </p:cNvPicPr>
          <p:nvPr/>
        </p:nvPicPr>
        <p:blipFill>
          <a:blip r:embed="rId5"/>
          <a:stretch>
            <a:fillRect/>
          </a:stretch>
        </p:blipFill>
        <p:spPr>
          <a:xfrm>
            <a:off x="10198040" y="5082754"/>
            <a:ext cx="1562100" cy="1358900"/>
          </a:xfrm>
          <a:prstGeom prst="rect">
            <a:avLst/>
          </a:prstGeom>
        </p:spPr>
      </p:pic>
      <p:sp>
        <p:nvSpPr>
          <p:cNvPr id="3" name="ZoneTexte 2">
            <a:extLst>
              <a:ext uri="{FF2B5EF4-FFF2-40B4-BE49-F238E27FC236}">
                <a16:creationId xmlns:a16="http://schemas.microsoft.com/office/drawing/2014/main" id="{BE51BB2A-2EAA-FB7B-4FBE-B11F582D9A8C}"/>
              </a:ext>
            </a:extLst>
          </p:cNvPr>
          <p:cNvSpPr txBox="1"/>
          <p:nvPr/>
        </p:nvSpPr>
        <p:spPr>
          <a:xfrm>
            <a:off x="4779818" y="5523567"/>
            <a:ext cx="5309755" cy="830997"/>
          </a:xfrm>
          <a:prstGeom prst="rect">
            <a:avLst/>
          </a:prstGeom>
          <a:noFill/>
        </p:spPr>
        <p:txBody>
          <a:bodyPr wrap="square" rtlCol="0">
            <a:spAutoFit/>
          </a:bodyPr>
          <a:lstStyle/>
          <a:p>
            <a:r>
              <a:rPr lang="fr-FR" sz="1600" b="1" dirty="0">
                <a:solidFill>
                  <a:srgbClr val="E92E09"/>
                </a:solidFill>
                <a:latin typeface="Arial" panose="020B0604020202020204" pitchFamily="34" charset="0"/>
                <a:cs typeface="Arial" panose="020B0604020202020204" pitchFamily="34" charset="0"/>
              </a:rPr>
              <a:t>Partagez vos histoires liées aux zones humides sur les réseaux sociaux ! </a:t>
            </a:r>
          </a:p>
          <a:p>
            <a:endParaRPr lang="fr-FR" sz="1600" b="1" dirty="0">
              <a:solidFill>
                <a:srgbClr val="E92E0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28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82FA-F705-1B0E-78D8-F1DC5EAD20F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B1AB79B-F183-B420-B7B5-C16C48953702}"/>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C02AAD4-D1DC-246E-D3F4-A1602B08EDB4}"/>
              </a:ext>
            </a:extLst>
          </p:cNvPr>
          <p:cNvSpPr>
            <a:spLocks noGrp="1"/>
          </p:cNvSpPr>
          <p:nvPr/>
        </p:nvSpPr>
        <p:spPr>
          <a:xfrm>
            <a:off x="1221528" y="1937231"/>
            <a:ext cx="9748944"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fr-FR" sz="4400" b="1">
                <a:solidFill>
                  <a:srgbClr val="006425"/>
                </a:solidFill>
                <a:latin typeface="Arial" panose="020B0604020202020204" pitchFamily="34" charset="0"/>
                <a:cs typeface="Arial" panose="020B0604020202020204" pitchFamily="34" charset="0"/>
              </a:rPr>
              <a:t>Les mesures que nous prenons aujourd’hui en faveur des zones humides façonneront l’avenir des générations futures.</a:t>
            </a:r>
            <a:endParaRPr lang="fr-FR" sz="4400">
              <a:solidFill>
                <a:srgbClr val="006425"/>
              </a:solidFill>
              <a:latin typeface="Arial" panose="020B0604020202020204" pitchFamily="34" charset="0"/>
              <a:cs typeface="Arial" panose="020B0604020202020204" pitchFamily="34" charset="0"/>
            </a:endParaRPr>
          </a:p>
        </p:txBody>
      </p:sp>
      <p:pic>
        <p:nvPicPr>
          <p:cNvPr id="5" name="Image 4" descr="Une image contenant conception&#10;&#10;Description générée automatiquement">
            <a:extLst>
              <a:ext uri="{FF2B5EF4-FFF2-40B4-BE49-F238E27FC236}">
                <a16:creationId xmlns:a16="http://schemas.microsoft.com/office/drawing/2014/main" id="{3B509DE2-BED0-C0BD-E1CD-139EC00A3969}"/>
              </a:ext>
            </a:extLst>
          </p:cNvPr>
          <p:cNvPicPr>
            <a:picLocks noChangeAspect="1"/>
          </p:cNvPicPr>
          <p:nvPr/>
        </p:nvPicPr>
        <p:blipFill>
          <a:blip r:embed="rId3"/>
          <a:stretch>
            <a:fillRect/>
          </a:stretch>
        </p:blipFill>
        <p:spPr>
          <a:xfrm rot="2672722">
            <a:off x="9955414" y="5943999"/>
            <a:ext cx="952500" cy="1016000"/>
          </a:xfrm>
          <a:prstGeom prst="rect">
            <a:avLst/>
          </a:prstGeom>
        </p:spPr>
      </p:pic>
      <p:pic>
        <p:nvPicPr>
          <p:cNvPr id="7" name="Image 6" descr="Une image contenant outil, conception&#10;&#10;Description générée automatiquement">
            <a:extLst>
              <a:ext uri="{FF2B5EF4-FFF2-40B4-BE49-F238E27FC236}">
                <a16:creationId xmlns:a16="http://schemas.microsoft.com/office/drawing/2014/main" id="{8A6E9DD2-B817-1099-A8EB-59AEA70A57C2}"/>
              </a:ext>
            </a:extLst>
          </p:cNvPr>
          <p:cNvPicPr>
            <a:picLocks noChangeAspect="1"/>
          </p:cNvPicPr>
          <p:nvPr/>
        </p:nvPicPr>
        <p:blipFill>
          <a:blip r:embed="rId4"/>
          <a:stretch>
            <a:fillRect/>
          </a:stretch>
        </p:blipFill>
        <p:spPr>
          <a:xfrm rot="19007008">
            <a:off x="9234905" y="5375270"/>
            <a:ext cx="1384300" cy="1524000"/>
          </a:xfrm>
          <a:prstGeom prst="rect">
            <a:avLst/>
          </a:prstGeom>
        </p:spPr>
      </p:pic>
      <p:pic>
        <p:nvPicPr>
          <p:cNvPr id="8" name="Image 7" descr="Une image contenant conception&#10;&#10;Description générée automatiquement avec une confiance faible">
            <a:extLst>
              <a:ext uri="{FF2B5EF4-FFF2-40B4-BE49-F238E27FC236}">
                <a16:creationId xmlns:a16="http://schemas.microsoft.com/office/drawing/2014/main" id="{3D87A3E3-3041-4BB9-14B9-8283ECD8461C}"/>
              </a:ext>
            </a:extLst>
          </p:cNvPr>
          <p:cNvPicPr>
            <a:picLocks noChangeAspect="1"/>
          </p:cNvPicPr>
          <p:nvPr/>
        </p:nvPicPr>
        <p:blipFill>
          <a:blip r:embed="rId5"/>
          <a:stretch>
            <a:fillRect/>
          </a:stretch>
        </p:blipFill>
        <p:spPr>
          <a:xfrm rot="1767078">
            <a:off x="7656251" y="4892670"/>
            <a:ext cx="2489200" cy="2489200"/>
          </a:xfrm>
          <a:prstGeom prst="rect">
            <a:avLst/>
          </a:prstGeom>
        </p:spPr>
      </p:pic>
      <p:pic>
        <p:nvPicPr>
          <p:cNvPr id="9" name="Image 8" descr="Une image contenant main, art, conception&#10;&#10;Description générée automatiquement avec une confiance faible">
            <a:extLst>
              <a:ext uri="{FF2B5EF4-FFF2-40B4-BE49-F238E27FC236}">
                <a16:creationId xmlns:a16="http://schemas.microsoft.com/office/drawing/2014/main" id="{E8300422-0F8A-F8ED-6583-4FB9329894C6}"/>
              </a:ext>
            </a:extLst>
          </p:cNvPr>
          <p:cNvPicPr>
            <a:picLocks noChangeAspect="1"/>
          </p:cNvPicPr>
          <p:nvPr/>
        </p:nvPicPr>
        <p:blipFill>
          <a:blip r:embed="rId6"/>
          <a:stretch>
            <a:fillRect/>
          </a:stretch>
        </p:blipFill>
        <p:spPr>
          <a:xfrm rot="418154">
            <a:off x="10911336" y="4448723"/>
            <a:ext cx="762000" cy="2527300"/>
          </a:xfrm>
          <a:prstGeom prst="rect">
            <a:avLst/>
          </a:prstGeom>
        </p:spPr>
      </p:pic>
      <p:pic>
        <p:nvPicPr>
          <p:cNvPr id="10" name="Image 9" descr="Une image contenant conception&#10;&#10;Description générée automatiquement">
            <a:extLst>
              <a:ext uri="{FF2B5EF4-FFF2-40B4-BE49-F238E27FC236}">
                <a16:creationId xmlns:a16="http://schemas.microsoft.com/office/drawing/2014/main" id="{5FD8E017-D1EA-B6B9-E9EC-FE52B0027228}"/>
              </a:ext>
            </a:extLst>
          </p:cNvPr>
          <p:cNvPicPr>
            <a:picLocks noChangeAspect="1"/>
          </p:cNvPicPr>
          <p:nvPr/>
        </p:nvPicPr>
        <p:blipFill>
          <a:blip r:embed="rId3"/>
          <a:stretch>
            <a:fillRect/>
          </a:stretch>
        </p:blipFill>
        <p:spPr>
          <a:xfrm rot="15603356" flipH="1" flipV="1">
            <a:off x="7484652" y="5982759"/>
            <a:ext cx="898361" cy="958252"/>
          </a:xfrm>
          <a:prstGeom prst="rect">
            <a:avLst/>
          </a:prstGeom>
        </p:spPr>
      </p:pic>
      <p:pic>
        <p:nvPicPr>
          <p:cNvPr id="11" name="Image 10" descr="Une image contenant main, art, conception&#10;&#10;Description générée automatiquement avec une confiance faible">
            <a:extLst>
              <a:ext uri="{FF2B5EF4-FFF2-40B4-BE49-F238E27FC236}">
                <a16:creationId xmlns:a16="http://schemas.microsoft.com/office/drawing/2014/main" id="{5B3C8BDB-730D-1127-D30C-28FCD2246B34}"/>
              </a:ext>
            </a:extLst>
          </p:cNvPr>
          <p:cNvPicPr>
            <a:picLocks noChangeAspect="1"/>
          </p:cNvPicPr>
          <p:nvPr/>
        </p:nvPicPr>
        <p:blipFill>
          <a:blip r:embed="rId6"/>
          <a:stretch>
            <a:fillRect/>
          </a:stretch>
        </p:blipFill>
        <p:spPr>
          <a:xfrm rot="418154" flipH="1">
            <a:off x="6986566" y="5487486"/>
            <a:ext cx="516294" cy="1857136"/>
          </a:xfrm>
          <a:prstGeom prst="rect">
            <a:avLst/>
          </a:prstGeom>
        </p:spPr>
      </p:pic>
    </p:spTree>
    <p:extLst>
      <p:ext uri="{BB962C8B-B14F-4D97-AF65-F5344CB8AC3E}">
        <p14:creationId xmlns:p14="http://schemas.microsoft.com/office/powerpoint/2010/main" val="414453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82FA-F705-1B0E-78D8-F1DC5EAD20F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B1AB79B-F183-B420-B7B5-C16C48953702}"/>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C02AAD4-D1DC-246E-D3F4-A1602B08EDB4}"/>
              </a:ext>
            </a:extLst>
          </p:cNvPr>
          <p:cNvSpPr>
            <a:spLocks noGrp="1"/>
          </p:cNvSpPr>
          <p:nvPr/>
        </p:nvSpPr>
        <p:spPr>
          <a:xfrm>
            <a:off x="980132" y="2353364"/>
            <a:ext cx="9748944"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spcBef>
                <a:spcPts val="0"/>
              </a:spcBef>
              <a:spcAft>
                <a:spcPts val="0"/>
              </a:spcAft>
              <a:buNone/>
            </a:pPr>
            <a:r>
              <a:rPr lang="fr-FR" sz="4400" b="1" dirty="0">
                <a:solidFill>
                  <a:srgbClr val="006425"/>
                </a:solidFill>
                <a:latin typeface="Arial" panose="020B0604020202020204" pitchFamily="34" charset="0"/>
                <a:cs typeface="Arial" panose="020B0604020202020204" pitchFamily="34" charset="0"/>
              </a:rPr>
              <a:t>Protéger les zones</a:t>
            </a:r>
            <a:br>
              <a:rPr lang="fr-FR" sz="4400" b="1" dirty="0">
                <a:solidFill>
                  <a:srgbClr val="006425"/>
                </a:solidFill>
                <a:latin typeface="Arial" panose="020B0604020202020204" pitchFamily="34" charset="0"/>
                <a:cs typeface="Arial" panose="020B0604020202020204" pitchFamily="34" charset="0"/>
              </a:rPr>
            </a:br>
            <a:r>
              <a:rPr lang="fr-FR" sz="4400" b="1" dirty="0">
                <a:solidFill>
                  <a:srgbClr val="006425"/>
                </a:solidFill>
                <a:latin typeface="Arial" panose="020B0604020202020204" pitchFamily="34" charset="0"/>
                <a:cs typeface="Arial" panose="020B0604020202020204" pitchFamily="34" charset="0"/>
              </a:rPr>
              <a:t>humides pour notre</a:t>
            </a:r>
            <a:br>
              <a:rPr lang="fr-FR" sz="4400" b="1" dirty="0">
                <a:solidFill>
                  <a:srgbClr val="006425"/>
                </a:solidFill>
                <a:latin typeface="Arial" panose="020B0604020202020204" pitchFamily="34" charset="0"/>
                <a:cs typeface="Arial" panose="020B0604020202020204" pitchFamily="34" charset="0"/>
              </a:rPr>
            </a:br>
            <a:r>
              <a:rPr lang="fr-FR" sz="4400" b="1" dirty="0">
                <a:solidFill>
                  <a:srgbClr val="006425"/>
                </a:solidFill>
                <a:latin typeface="Arial" panose="020B0604020202020204" pitchFamily="34" charset="0"/>
                <a:cs typeface="Arial" panose="020B0604020202020204" pitchFamily="34" charset="0"/>
              </a:rPr>
              <a:t>avenir commun</a:t>
            </a:r>
          </a:p>
          <a:p>
            <a:pPr marL="0" marR="0" lvl="0" indent="0">
              <a:spcBef>
                <a:spcPts val="0"/>
              </a:spcBef>
              <a:spcAft>
                <a:spcPts val="0"/>
              </a:spcAft>
              <a:buNone/>
            </a:pPr>
            <a:endParaRPr lang="fr-FR" sz="4400" b="1" dirty="0">
              <a:solidFill>
                <a:srgbClr val="006425"/>
              </a:solidFill>
              <a:latin typeface="Arial" panose="020B0604020202020204" pitchFamily="34" charset="0"/>
              <a:cs typeface="Arial" panose="020B0604020202020204" pitchFamily="34" charset="0"/>
            </a:endParaRPr>
          </a:p>
          <a:p>
            <a:pPr marL="0" indent="0">
              <a:spcBef>
                <a:spcPts val="0"/>
              </a:spcBef>
              <a:buNone/>
            </a:pPr>
            <a:r>
              <a:rPr lang="fr-FR" sz="3000" b="1" dirty="0">
                <a:solidFill>
                  <a:schemeClr val="tx1"/>
                </a:solidFill>
                <a:latin typeface="Arial" panose="020B0604020202020204" pitchFamily="34" charset="0"/>
                <a:cs typeface="Arial" panose="020B0604020202020204" pitchFamily="34" charset="0"/>
              </a:rPr>
              <a:t>Préserver. Valoriser. Inspirer.</a:t>
            </a:r>
          </a:p>
          <a:p>
            <a:pPr marL="0" indent="0">
              <a:spcBef>
                <a:spcPts val="0"/>
              </a:spcBef>
              <a:buNone/>
            </a:pPr>
            <a:endParaRPr lang="fr-FR" sz="3000" b="1" dirty="0">
              <a:solidFill>
                <a:schemeClr val="tx1"/>
              </a:solidFill>
              <a:latin typeface="Arial" panose="020B0604020202020204" pitchFamily="34" charset="0"/>
              <a:cs typeface="Arial" panose="020B0604020202020204" pitchFamily="34" charset="0"/>
            </a:endParaRPr>
          </a:p>
          <a:p>
            <a:pPr marL="0" marR="0" lvl="0" indent="0">
              <a:spcBef>
                <a:spcPts val="0"/>
              </a:spcBef>
              <a:spcAft>
                <a:spcPts val="0"/>
              </a:spcAft>
              <a:buNone/>
            </a:pPr>
            <a:endParaRPr lang="fr-FR" sz="4400" dirty="0">
              <a:solidFill>
                <a:srgbClr val="006425"/>
              </a:solidFill>
              <a:latin typeface="Arial" panose="020B0604020202020204" pitchFamily="34" charset="0"/>
              <a:cs typeface="Arial" panose="020B0604020202020204" pitchFamily="34" charset="0"/>
            </a:endParaRPr>
          </a:p>
        </p:txBody>
      </p:sp>
      <p:pic>
        <p:nvPicPr>
          <p:cNvPr id="4" name="Image 3" descr="Une image contenant art, dessin, graphisme, illustration&#10;&#10;Description générée automatiquement">
            <a:extLst>
              <a:ext uri="{FF2B5EF4-FFF2-40B4-BE49-F238E27FC236}">
                <a16:creationId xmlns:a16="http://schemas.microsoft.com/office/drawing/2014/main" id="{63F01738-077B-1284-CEA4-B88CB0127F8C}"/>
              </a:ext>
            </a:extLst>
          </p:cNvPr>
          <p:cNvPicPr>
            <a:picLocks noChangeAspect="1"/>
          </p:cNvPicPr>
          <p:nvPr/>
        </p:nvPicPr>
        <p:blipFill>
          <a:blip r:embed="rId3"/>
          <a:stretch>
            <a:fillRect/>
          </a:stretch>
        </p:blipFill>
        <p:spPr>
          <a:xfrm>
            <a:off x="7461361" y="2192841"/>
            <a:ext cx="4122353" cy="3422687"/>
          </a:xfrm>
          <a:prstGeom prst="rect">
            <a:avLst/>
          </a:prstGeom>
        </p:spPr>
      </p:pic>
    </p:spTree>
    <p:extLst>
      <p:ext uri="{BB962C8B-B14F-4D97-AF65-F5344CB8AC3E}">
        <p14:creationId xmlns:p14="http://schemas.microsoft.com/office/powerpoint/2010/main" val="14030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873F51-4396-C259-01B9-38224247E63E}"/>
              </a:ext>
            </a:extLst>
          </p:cNvPr>
          <p:cNvSpPr>
            <a:spLocks noGrp="1"/>
          </p:cNvSpPr>
          <p:nvPr/>
        </p:nvSpPr>
        <p:spPr>
          <a:xfrm>
            <a:off x="727024" y="1710333"/>
            <a:ext cx="11093267" cy="47586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spcAft>
                <a:spcPts val="600"/>
              </a:spcAft>
              <a:buNone/>
            </a:pPr>
            <a:r>
              <a:rPr lang="fr-FR" sz="2200" b="1" dirty="0">
                <a:solidFill>
                  <a:srgbClr val="006425"/>
                </a:solidFill>
                <a:latin typeface="Arial" panose="020B0604020202020204" pitchFamily="34" charset="0"/>
                <a:cs typeface="Arial" panose="020B0604020202020204" pitchFamily="34" charset="0"/>
              </a:rPr>
              <a:t>Coup de projecteur sur un écosystème fortement productif mais menacé.</a:t>
            </a:r>
          </a:p>
          <a:p>
            <a:pPr lvl="1">
              <a:lnSpc>
                <a:spcPct val="100000"/>
              </a:lnSpc>
              <a:spcBef>
                <a:spcPts val="0"/>
              </a:spcBef>
              <a:spcAft>
                <a:spcPts val="400"/>
              </a:spcAft>
            </a:pPr>
            <a:r>
              <a:rPr lang="fr-FR" sz="1900" dirty="0">
                <a:latin typeface="Arial" panose="020B0604020202020204" pitchFamily="34" charset="0"/>
                <a:cs typeface="Arial" panose="020B0604020202020204" pitchFamily="34" charset="0"/>
              </a:rPr>
              <a:t>Campagne mondiale de sensibilisation.</a:t>
            </a:r>
          </a:p>
          <a:p>
            <a:pPr lvl="2">
              <a:lnSpc>
                <a:spcPct val="100000"/>
              </a:lnSpc>
              <a:spcBef>
                <a:spcPts val="0"/>
              </a:spcBef>
              <a:spcAft>
                <a:spcPts val="400"/>
              </a:spcAft>
            </a:pPr>
            <a:r>
              <a:rPr lang="fr-FR" sz="1700" dirty="0">
                <a:latin typeface="Arial" panose="020B0604020202020204" pitchFamily="34" charset="0"/>
                <a:cs typeface="Arial" panose="020B0604020202020204" pitchFamily="34" charset="0"/>
              </a:rPr>
              <a:t>Appelle les nations – ainsi que chacun d’entre nous, aux quatre coins du monde – à protéger les zones humides de notre planète.</a:t>
            </a:r>
          </a:p>
          <a:p>
            <a:pPr lvl="2">
              <a:lnSpc>
                <a:spcPct val="100000"/>
              </a:lnSpc>
              <a:spcBef>
                <a:spcPts val="0"/>
              </a:spcBef>
              <a:spcAft>
                <a:spcPts val="400"/>
              </a:spcAft>
            </a:pPr>
            <a:r>
              <a:rPr lang="fr-FR" sz="1700" dirty="0">
                <a:latin typeface="Arial" panose="020B0604020202020204" pitchFamily="34" charset="0"/>
                <a:cs typeface="Arial" panose="020B0604020202020204" pitchFamily="34" charset="0"/>
              </a:rPr>
              <a:t>Nous rappelle que la santé des zones humides est essentielle au bien-être de tous et à notre survie sur le long terme.</a:t>
            </a:r>
          </a:p>
          <a:p>
            <a:pPr lvl="1">
              <a:lnSpc>
                <a:spcPct val="100000"/>
              </a:lnSpc>
              <a:spcBef>
                <a:spcPts val="0"/>
              </a:spcBef>
              <a:spcAft>
                <a:spcPts val="400"/>
              </a:spcAft>
            </a:pPr>
            <a:r>
              <a:rPr lang="fr-FR" sz="1900" dirty="0">
                <a:latin typeface="Arial" panose="020B0604020202020204" pitchFamily="34" charset="0"/>
                <a:cs typeface="Arial" panose="020B0604020202020204" pitchFamily="34" charset="0"/>
              </a:rPr>
              <a:t>Célébrée chaque année, le 2 février, depuis 1997.</a:t>
            </a:r>
          </a:p>
          <a:p>
            <a:pPr lvl="1">
              <a:lnSpc>
                <a:spcPct val="100000"/>
              </a:lnSpc>
              <a:spcBef>
                <a:spcPts val="0"/>
              </a:spcBef>
              <a:spcAft>
                <a:spcPts val="400"/>
              </a:spcAft>
            </a:pPr>
            <a:r>
              <a:rPr lang="fr-FR" sz="1900" dirty="0">
                <a:latin typeface="Arial" panose="020B0604020202020204" pitchFamily="34" charset="0"/>
                <a:cs typeface="Arial" panose="020B0604020202020204" pitchFamily="34" charset="0"/>
              </a:rPr>
              <a:t>Marque l’anniversaire de la Convention sur les zones humides.</a:t>
            </a:r>
          </a:p>
          <a:p>
            <a:pPr lvl="2">
              <a:lnSpc>
                <a:spcPct val="100000"/>
              </a:lnSpc>
              <a:spcBef>
                <a:spcPts val="0"/>
              </a:spcBef>
              <a:spcAft>
                <a:spcPts val="400"/>
              </a:spcAft>
            </a:pPr>
            <a:r>
              <a:rPr lang="fr-FR" sz="1700" dirty="0">
                <a:latin typeface="Arial" panose="020B0604020202020204" pitchFamily="34" charset="0"/>
                <a:cs typeface="Arial" panose="020B0604020202020204" pitchFamily="34" charset="0"/>
              </a:rPr>
              <a:t>Adoptée en tant que traité international en 1971 à Ramsar, en Iran, sur les rives de la mer Caspienne.</a:t>
            </a:r>
          </a:p>
          <a:p>
            <a:pPr lvl="2">
              <a:lnSpc>
                <a:spcPct val="100000"/>
              </a:lnSpc>
              <a:spcBef>
                <a:spcPts val="0"/>
              </a:spcBef>
              <a:spcAft>
                <a:spcPts val="400"/>
              </a:spcAft>
            </a:pPr>
            <a:r>
              <a:rPr lang="fr-FR" sz="1700" dirty="0">
                <a:latin typeface="Arial" panose="020B0604020202020204" pitchFamily="34" charset="0"/>
                <a:cs typeface="Arial" panose="020B0604020202020204" pitchFamily="34" charset="0"/>
              </a:rPr>
              <a:t>Tout premier accord multilatéral moderne au monde sur l’environnement.</a:t>
            </a:r>
          </a:p>
          <a:p>
            <a:pPr lvl="2">
              <a:lnSpc>
                <a:spcPct val="100000"/>
              </a:lnSpc>
              <a:spcBef>
                <a:spcPts val="0"/>
              </a:spcBef>
              <a:spcAft>
                <a:spcPts val="400"/>
              </a:spcAft>
            </a:pPr>
            <a:r>
              <a:rPr lang="fr-FR" sz="1700" dirty="0">
                <a:latin typeface="Arial" panose="020B0604020202020204" pitchFamily="34" charset="0"/>
                <a:cs typeface="Arial" panose="020B0604020202020204" pitchFamily="34" charset="0"/>
              </a:rPr>
              <a:t>C’est le seul consacré à un écosystème spécifique : les zones humides.</a:t>
            </a:r>
          </a:p>
          <a:p>
            <a:pPr lvl="2">
              <a:lnSpc>
                <a:spcPct val="100000"/>
              </a:lnSpc>
              <a:spcBef>
                <a:spcPts val="0"/>
              </a:spcBef>
              <a:spcAft>
                <a:spcPts val="400"/>
              </a:spcAft>
            </a:pPr>
            <a:r>
              <a:rPr lang="fr-FR" sz="1700" dirty="0">
                <a:latin typeface="Arial" panose="020B0604020202020204" pitchFamily="34" charset="0"/>
                <a:cs typeface="Arial" panose="020B0604020202020204" pitchFamily="34" charset="0"/>
              </a:rPr>
              <a:t>Aujourd’hui, 172 pays en sont membres (Parties contractantes). </a:t>
            </a:r>
          </a:p>
          <a:p>
            <a:pPr lvl="3">
              <a:lnSpc>
                <a:spcPct val="100000"/>
              </a:lnSpc>
              <a:spcBef>
                <a:spcPts val="0"/>
              </a:spcBef>
              <a:spcAft>
                <a:spcPts val="400"/>
              </a:spcAft>
            </a:pPr>
            <a:r>
              <a:rPr lang="fr-FR" sz="1500" dirty="0">
                <a:latin typeface="Arial" panose="020B0604020202020204" pitchFamily="34" charset="0"/>
                <a:cs typeface="Arial" panose="020B0604020202020204" pitchFamily="34" charset="0"/>
              </a:rPr>
              <a:t>Chacun de ces pays s’est engagé à assurer la conservation et l’utilisation rationnelle et durable des zones humides sur son territoire.</a:t>
            </a:r>
          </a:p>
          <a:p>
            <a:pPr lvl="1">
              <a:lnSpc>
                <a:spcPct val="100000"/>
              </a:lnSpc>
              <a:spcBef>
                <a:spcPts val="0"/>
              </a:spcBef>
              <a:spcAft>
                <a:spcPts val="400"/>
              </a:spcAft>
            </a:pPr>
            <a:r>
              <a:rPr lang="fr-FR" sz="1900" dirty="0">
                <a:latin typeface="Arial" panose="020B0604020202020204" pitchFamily="34" charset="0"/>
                <a:cs typeface="Arial" panose="020B0604020202020204" pitchFamily="34" charset="0"/>
              </a:rPr>
              <a:t>Journée internationale des Nations Unies depuis 2022.</a:t>
            </a:r>
          </a:p>
          <a:p>
            <a:pPr lvl="1">
              <a:lnSpc>
                <a:spcPct val="100000"/>
              </a:lnSpc>
              <a:spcBef>
                <a:spcPts val="0"/>
              </a:spcBef>
              <a:spcAft>
                <a:spcPts val="400"/>
              </a:spcAft>
            </a:pPr>
            <a:r>
              <a:rPr lang="fr-FR" sz="1900" dirty="0">
                <a:latin typeface="Arial" panose="020B0604020202020204" pitchFamily="34" charset="0"/>
                <a:cs typeface="Arial" panose="020B0604020202020204" pitchFamily="34" charset="0"/>
              </a:rPr>
              <a:t>S’inscrit dans le cadre de la Décennie des Nations Unies pour la restauration des écosystèmes,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qui appelle à protéger et à revitaliser les écosystèmes du monde entier (2021-2030). </a:t>
            </a:r>
          </a:p>
          <a:p>
            <a:pPr lvl="1">
              <a:lnSpc>
                <a:spcPct val="100000"/>
              </a:lnSpc>
              <a:spcBef>
                <a:spcPts val="100"/>
              </a:spcBef>
              <a:spcAft>
                <a:spcPts val="100"/>
              </a:spcAft>
            </a:pPr>
            <a:endParaRPr lang="fr-FR" sz="2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3119687-7692-B480-B1AA-7056E3BB4496}"/>
              </a:ext>
            </a:extLst>
          </p:cNvPr>
          <p:cNvSpPr>
            <a:spLocks noGrp="1"/>
          </p:cNvSpPr>
          <p:nvPr/>
        </p:nvSpPr>
        <p:spPr>
          <a:xfrm>
            <a:off x="727024" y="230899"/>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fr-FR" sz="3600" b="1">
                <a:latin typeface="Arial" panose="020B0604020202020204" pitchFamily="34" charset="0"/>
                <a:cs typeface="Arial" panose="020B0604020202020204" pitchFamily="34" charset="0"/>
              </a:rPr>
              <a:t>Journée mondiale des zones humides</a:t>
            </a:r>
          </a:p>
        </p:txBody>
      </p:sp>
      <p:pic>
        <p:nvPicPr>
          <p:cNvPr id="2" name="Image 1" descr="Une image contenant fleur, clipart, dessin humoristique&#10;&#10;Description générée automatiquement">
            <a:extLst>
              <a:ext uri="{FF2B5EF4-FFF2-40B4-BE49-F238E27FC236}">
                <a16:creationId xmlns:a16="http://schemas.microsoft.com/office/drawing/2014/main" id="{338ABD0B-CB8A-D358-D4C5-38AFD8A18E2A}"/>
              </a:ext>
            </a:extLst>
          </p:cNvPr>
          <p:cNvPicPr>
            <a:picLocks noChangeAspect="1"/>
          </p:cNvPicPr>
          <p:nvPr/>
        </p:nvPicPr>
        <p:blipFill>
          <a:blip r:embed="rId2"/>
          <a:stretch>
            <a:fillRect/>
          </a:stretch>
        </p:blipFill>
        <p:spPr>
          <a:xfrm>
            <a:off x="11128426" y="6013155"/>
            <a:ext cx="673100" cy="673100"/>
          </a:xfrm>
          <a:prstGeom prst="rect">
            <a:avLst/>
          </a:prstGeom>
        </p:spPr>
      </p:pic>
    </p:spTree>
    <p:extLst>
      <p:ext uri="{BB962C8B-B14F-4D97-AF65-F5344CB8AC3E}">
        <p14:creationId xmlns:p14="http://schemas.microsoft.com/office/powerpoint/2010/main" val="104084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368D0-7124-1743-AB96-6C4CEE6131D6}"/>
              </a:ext>
            </a:extLst>
          </p:cNvPr>
          <p:cNvSpPr/>
          <p:nvPr/>
        </p:nvSpPr>
        <p:spPr>
          <a:xfrm>
            <a:off x="0" y="0"/>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5EA80ED-5256-2677-3569-702ADB75CB49}"/>
              </a:ext>
            </a:extLst>
          </p:cNvPr>
          <p:cNvSpPr/>
          <p:nvPr/>
        </p:nvSpPr>
        <p:spPr>
          <a:xfrm>
            <a:off x="287999" y="0"/>
            <a:ext cx="11616000" cy="288000"/>
          </a:xfrm>
          <a:prstGeom prst="rect">
            <a:avLst/>
          </a:prstGeom>
          <a:solidFill>
            <a:srgbClr val="E92E09"/>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8272BED-7911-E27E-0FC5-F538B603A301}"/>
              </a:ext>
            </a:extLst>
          </p:cNvPr>
          <p:cNvSpPr/>
          <p:nvPr/>
        </p:nvSpPr>
        <p:spPr>
          <a:xfrm>
            <a:off x="11904000" y="0"/>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5129F7E-BF41-3D2F-DFEC-07E6C53CF3C8}"/>
              </a:ext>
            </a:extLst>
          </p:cNvPr>
          <p:cNvSpPr/>
          <p:nvPr/>
        </p:nvSpPr>
        <p:spPr>
          <a:xfrm>
            <a:off x="0" y="6550702"/>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ED4F3A5-7F0D-0762-CF68-6BDF3C7FAF92}"/>
              </a:ext>
            </a:extLst>
          </p:cNvPr>
          <p:cNvSpPr/>
          <p:nvPr/>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EBB6707-F91D-4F53-FB97-E40AC926BFC3}"/>
              </a:ext>
            </a:extLst>
          </p:cNvPr>
          <p:cNvSpPr/>
          <p:nvPr/>
        </p:nvSpPr>
        <p:spPr>
          <a:xfrm>
            <a:off x="11904000" y="6550702"/>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91B26BF-BFA8-1E84-8789-7E52737EA117}"/>
              </a:ext>
            </a:extLst>
          </p:cNvPr>
          <p:cNvSpPr/>
          <p:nvPr/>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3CA6CE6-7D6C-D52F-12CD-159574E4CE25}"/>
              </a:ext>
            </a:extLst>
          </p:cNvPr>
          <p:cNvSpPr/>
          <p:nvPr/>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D25F029-50AA-1821-F078-0FB76AE46357}"/>
              </a:ext>
            </a:extLst>
          </p:cNvPr>
          <p:cNvSpPr/>
          <p:nvPr/>
        </p:nvSpPr>
        <p:spPr>
          <a:xfrm>
            <a:off x="285056" y="288000"/>
            <a:ext cx="11616000" cy="6253595"/>
          </a:xfrm>
          <a:prstGeom prst="rect">
            <a:avLst/>
          </a:prstGeom>
          <a:solidFill>
            <a:srgbClr val="FDBA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ontent Placeholder 2">
            <a:extLst>
              <a:ext uri="{FF2B5EF4-FFF2-40B4-BE49-F238E27FC236}">
                <a16:creationId xmlns:a16="http://schemas.microsoft.com/office/drawing/2014/main" id="{E24214E3-53E8-8AC9-8CCB-29A71E8D9E56}"/>
              </a:ext>
            </a:extLst>
          </p:cNvPr>
          <p:cNvSpPr>
            <a:spLocks noGrp="1"/>
          </p:cNvSpPr>
          <p:nvPr/>
        </p:nvSpPr>
        <p:spPr>
          <a:xfrm>
            <a:off x="1220056" y="2743935"/>
            <a:ext cx="9748944"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fr-FR" sz="4400" b="1" dirty="0">
                <a:latin typeface="Arial" panose="020B0604020202020204" pitchFamily="34" charset="0"/>
                <a:cs typeface="Arial" panose="020B0604020202020204" pitchFamily="34" charset="0"/>
              </a:rPr>
              <a:t>Ensemble, c’est possible.</a:t>
            </a:r>
            <a:endParaRPr lang="fr-FR" sz="4400" dirty="0">
              <a:solidFill>
                <a:srgbClr val="006425"/>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7E51DB41-CEC9-CA36-F865-647B3BFBA10C}"/>
              </a:ext>
            </a:extLst>
          </p:cNvPr>
          <p:cNvSpPr>
            <a:spLocks noGrp="1"/>
          </p:cNvSpPr>
          <p:nvPr/>
        </p:nvSpPr>
        <p:spPr>
          <a:xfrm>
            <a:off x="4703253" y="5917884"/>
            <a:ext cx="2785491" cy="4276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H" dirty="0">
                <a:effectLst/>
                <a:latin typeface="Helvetica Neue LT Std" panose="020B0604020202020204" pitchFamily="34" charset="77"/>
              </a:rPr>
              <a:t>#JMZH2025</a:t>
            </a:r>
          </a:p>
        </p:txBody>
      </p:sp>
      <p:pic>
        <p:nvPicPr>
          <p:cNvPr id="16" name="Image 15" descr="Une image contenant texte, Police, Graphique, graphisme&#10;&#10;Description générée automatiquement">
            <a:extLst>
              <a:ext uri="{FF2B5EF4-FFF2-40B4-BE49-F238E27FC236}">
                <a16:creationId xmlns:a16="http://schemas.microsoft.com/office/drawing/2014/main" id="{F9AC0BB9-BF7E-8A42-A23B-3089E5FF0736}"/>
              </a:ext>
            </a:extLst>
          </p:cNvPr>
          <p:cNvPicPr>
            <a:picLocks noChangeAspect="1"/>
          </p:cNvPicPr>
          <p:nvPr/>
        </p:nvPicPr>
        <p:blipFill>
          <a:blip r:embed="rId2"/>
          <a:stretch>
            <a:fillRect/>
          </a:stretch>
        </p:blipFill>
        <p:spPr>
          <a:xfrm>
            <a:off x="726973" y="4769611"/>
            <a:ext cx="986166" cy="1392831"/>
          </a:xfrm>
          <a:prstGeom prst="rect">
            <a:avLst/>
          </a:prstGeom>
        </p:spPr>
      </p:pic>
      <p:pic>
        <p:nvPicPr>
          <p:cNvPr id="5" name="Image 4" descr="Une image contenant texte, Police, noir, conception&#10;&#10;Description générée automatiquement">
            <a:extLst>
              <a:ext uri="{FF2B5EF4-FFF2-40B4-BE49-F238E27FC236}">
                <a16:creationId xmlns:a16="http://schemas.microsoft.com/office/drawing/2014/main" id="{ACDB8DA8-968C-2F4F-EC41-0ABE4B740C72}"/>
              </a:ext>
            </a:extLst>
          </p:cNvPr>
          <p:cNvPicPr>
            <a:picLocks noChangeAspect="1"/>
          </p:cNvPicPr>
          <p:nvPr/>
        </p:nvPicPr>
        <p:blipFill>
          <a:blip r:embed="rId3"/>
          <a:stretch>
            <a:fillRect/>
          </a:stretch>
        </p:blipFill>
        <p:spPr>
          <a:xfrm>
            <a:off x="8307010" y="4762889"/>
            <a:ext cx="3302068" cy="1540965"/>
          </a:xfrm>
          <a:prstGeom prst="rect">
            <a:avLst/>
          </a:prstGeom>
        </p:spPr>
      </p:pic>
    </p:spTree>
    <p:extLst>
      <p:ext uri="{BB962C8B-B14F-4D97-AF65-F5344CB8AC3E}">
        <p14:creationId xmlns:p14="http://schemas.microsoft.com/office/powerpoint/2010/main" val="111432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38B72E4-A606-F141-805C-F384FCBB6854}"/>
              </a:ext>
            </a:extLst>
          </p:cNvPr>
          <p:cNvSpPr>
            <a:spLocks noGrp="1"/>
          </p:cNvSpPr>
          <p:nvPr/>
        </p:nvSpPr>
        <p:spPr>
          <a:xfrm>
            <a:off x="724695" y="3113429"/>
            <a:ext cx="10666762" cy="415940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600"/>
              </a:spcAft>
            </a:pPr>
            <a:r>
              <a:rPr lang="fr-FR" sz="2200" b="1">
                <a:solidFill>
                  <a:srgbClr val="006425"/>
                </a:solidFill>
                <a:latin typeface="Arial" panose="020B0604020202020204" pitchFamily="34" charset="0"/>
                <a:cs typeface="Arial" panose="020B0604020202020204" pitchFamily="34" charset="0"/>
              </a:rPr>
              <a:t>Profiter d’une occasion mondiale.</a:t>
            </a:r>
          </a:p>
          <a:p>
            <a:pPr marL="342900" indent="-342900">
              <a:lnSpc>
                <a:spcPct val="100000"/>
              </a:lnSpc>
              <a:spcBef>
                <a:spcPts val="0"/>
              </a:spcBef>
              <a:spcAft>
                <a:spcPts val="1200"/>
              </a:spcAft>
              <a:buFont typeface="Arial" panose="020B0604020202020204" pitchFamily="34" charset="0"/>
              <a:buChar char="•"/>
            </a:pPr>
            <a:r>
              <a:rPr lang="fr-FR" sz="1900" dirty="0">
                <a:latin typeface="Arial" panose="020B0604020202020204" pitchFamily="34" charset="0"/>
                <a:cs typeface="Arial" panose="020B0604020202020204" pitchFamily="34" charset="0"/>
              </a:rPr>
              <a:t>La Conférence des Parties contractantes a lieu tous les trois ans.</a:t>
            </a:r>
          </a:p>
          <a:p>
            <a:pPr marL="342900" indent="-342900">
              <a:lnSpc>
                <a:spcPct val="100000"/>
              </a:lnSpc>
              <a:spcBef>
                <a:spcPts val="0"/>
              </a:spcBef>
              <a:spcAft>
                <a:spcPts val="1200"/>
              </a:spcAft>
              <a:buFont typeface="Arial" panose="020B0604020202020204" pitchFamily="34" charset="0"/>
              <a:buChar char="•"/>
            </a:pPr>
            <a:r>
              <a:rPr lang="fr-FR" sz="1900" dirty="0">
                <a:latin typeface="Arial" panose="020B0604020202020204" pitchFamily="34" charset="0"/>
                <a:cs typeface="Arial" panose="020B0604020202020204" pitchFamily="34" charset="0"/>
              </a:rPr>
              <a:t>Des représentants des gouvernements de chacune des 172 Parties contractantes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se réunissent afin de faciliter des débats de la plus haute importance sur la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conservation et l’utilisation durable des zones humides, encourager la collaboration</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internationale et convenir d’un programme de travail pour les trois années à venir.</a:t>
            </a:r>
          </a:p>
          <a:p>
            <a:pPr marL="342900" indent="-342900">
              <a:lnSpc>
                <a:spcPct val="100000"/>
              </a:lnSpc>
              <a:spcBef>
                <a:spcPts val="0"/>
              </a:spcBef>
              <a:spcAft>
                <a:spcPts val="1200"/>
              </a:spcAft>
              <a:buFont typeface="Arial" panose="020B0604020202020204" pitchFamily="34" charset="0"/>
              <a:buChar char="•"/>
            </a:pPr>
            <a:r>
              <a:rPr lang="fr-FR" sz="1900" dirty="0">
                <a:latin typeface="Arial" panose="020B0604020202020204" pitchFamily="34" charset="0"/>
                <a:cs typeface="Arial" panose="020B0604020202020204" pitchFamily="34" charset="0"/>
              </a:rPr>
              <a:t>Elle se tiendra du 23 au 31 juillet 2025 à Victoria </a:t>
            </a:r>
            <a:r>
              <a:rPr lang="fr-FR" sz="1900" dirty="0" err="1">
                <a:latin typeface="Arial" panose="020B0604020202020204" pitchFamily="34" charset="0"/>
                <a:cs typeface="Arial" panose="020B0604020202020204" pitchFamily="34" charset="0"/>
              </a:rPr>
              <a:t>Falls</a:t>
            </a:r>
            <a:r>
              <a:rPr lang="fr-FR" sz="1900" dirty="0">
                <a:latin typeface="Arial" panose="020B0604020202020204" pitchFamily="34" charset="0"/>
                <a:cs typeface="Arial" panose="020B0604020202020204" pitchFamily="34" charset="0"/>
              </a:rPr>
              <a:t>, au Zimbabwe.</a:t>
            </a:r>
          </a:p>
          <a:p>
            <a:pPr marL="342900" indent="-342900">
              <a:lnSpc>
                <a:spcPct val="100000"/>
              </a:lnSpc>
              <a:spcBef>
                <a:spcPts val="0"/>
              </a:spcBef>
              <a:spcAft>
                <a:spcPts val="1200"/>
              </a:spcAft>
              <a:buFont typeface="Arial" panose="020B0604020202020204" pitchFamily="34" charset="0"/>
              <a:buChar char="•"/>
            </a:pPr>
            <a:r>
              <a:rPr lang="fr-FR" sz="1900" dirty="0">
                <a:latin typeface="Arial" panose="020B0604020202020204" pitchFamily="34" charset="0"/>
                <a:cs typeface="Arial" panose="020B0604020202020204" pitchFamily="34" charset="0"/>
              </a:rPr>
              <a:t>Le ministère de l’Environnement, du Climat, du Tourisme et de l’Hôtellerie de la République du Zimbabwe est le principal partenaire de la COP15 et de la Journée mondiale des zones humides 2025 (JMZH2025).</a:t>
            </a:r>
          </a:p>
          <a:p>
            <a:pPr marL="342900" indent="-342900">
              <a:lnSpc>
                <a:spcPct val="100000"/>
              </a:lnSpc>
              <a:spcBef>
                <a:spcPts val="0"/>
              </a:spcBef>
              <a:spcAft>
                <a:spcPts val="1200"/>
              </a:spcAft>
              <a:buFont typeface="Arial" panose="020B0604020202020204" pitchFamily="34" charset="0"/>
              <a:buChar char="•"/>
            </a:pPr>
            <a:r>
              <a:rPr lang="fr-FR" sz="1900" dirty="0">
                <a:latin typeface="Arial" panose="020B0604020202020204" pitchFamily="34" charset="0"/>
                <a:cs typeface="Arial" panose="020B0604020202020204" pitchFamily="34" charset="0"/>
              </a:rPr>
              <a:t>Elle servira de plateforme pour promouvoir la conservation des zones humides et en souligner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la valeur.</a:t>
            </a:r>
          </a:p>
          <a:p>
            <a:pPr marL="342900" indent="-342900">
              <a:lnSpc>
                <a:spcPct val="100000"/>
              </a:lnSpc>
              <a:spcBef>
                <a:spcPts val="0"/>
              </a:spcBef>
              <a:spcAft>
                <a:spcPts val="1200"/>
              </a:spcAft>
              <a:buFont typeface="Arial" panose="020B0604020202020204" pitchFamily="34" charset="0"/>
              <a:buChar char="•"/>
            </a:pPr>
            <a:endParaRPr lang="fr-FR" sz="1900" dirty="0">
              <a:latin typeface="Arial" panose="020B0604020202020204" pitchFamily="34" charset="0"/>
              <a:cs typeface="Arial" panose="020B0604020202020204" pitchFamily="34" charset="0"/>
            </a:endParaRPr>
          </a:p>
          <a:p>
            <a:pPr marL="342900" indent="-342900">
              <a:lnSpc>
                <a:spcPct val="100000"/>
              </a:lnSpc>
              <a:spcBef>
                <a:spcPts val="0"/>
              </a:spcBef>
              <a:spcAft>
                <a:spcPts val="1200"/>
              </a:spcAft>
              <a:buFont typeface="Arial" panose="020B0604020202020204" pitchFamily="34" charset="0"/>
              <a:buChar char="•"/>
            </a:pPr>
            <a:endParaRPr lang="fr-FR" sz="1900" dirty="0">
              <a:latin typeface="Arial" panose="020B0604020202020204" pitchFamily="34" charset="0"/>
              <a:cs typeface="Arial" panose="020B0604020202020204" pitchFamily="34" charset="0"/>
            </a:endParaRPr>
          </a:p>
          <a:p>
            <a:pPr marL="342900" indent="-342900">
              <a:lnSpc>
                <a:spcPct val="100000"/>
              </a:lnSpc>
              <a:spcBef>
                <a:spcPts val="0"/>
              </a:spcBef>
              <a:spcAft>
                <a:spcPts val="1200"/>
              </a:spcAft>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342900" indent="-342900">
              <a:lnSpc>
                <a:spcPct val="100000"/>
              </a:lnSpc>
              <a:spcBef>
                <a:spcPts val="0"/>
              </a:spcBef>
              <a:spcAft>
                <a:spcPts val="1200"/>
              </a:spcAft>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342900" indent="-342900">
              <a:lnSpc>
                <a:spcPct val="100000"/>
              </a:lnSpc>
              <a:spcBef>
                <a:spcPts val="0"/>
              </a:spcBef>
              <a:spcAft>
                <a:spcPts val="1200"/>
              </a:spcAft>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342900" indent="-342900">
              <a:lnSpc>
                <a:spcPct val="100000"/>
              </a:lnSpc>
              <a:spcBef>
                <a:spcPts val="0"/>
              </a:spcBef>
              <a:spcAft>
                <a:spcPts val="1200"/>
              </a:spcAft>
              <a:buFont typeface="Arial" panose="020B0604020202020204" pitchFamily="34" charset="0"/>
              <a:buChar char="•"/>
            </a:pPr>
            <a:endParaRPr lang="fr-FR" sz="2000" dirty="0">
              <a:solidFill>
                <a:srgbClr val="006425"/>
              </a:solidFill>
              <a:latin typeface="Arial" panose="020B0604020202020204" pitchFamily="34" charset="0"/>
              <a:cs typeface="Arial" panose="020B0604020202020204" pitchFamily="34" charset="0"/>
            </a:endParaRPr>
          </a:p>
        </p:txBody>
      </p:sp>
      <p:sp>
        <p:nvSpPr>
          <p:cNvPr id="18" name="ZoneTexte 3">
            <a:extLst>
              <a:ext uri="{FF2B5EF4-FFF2-40B4-BE49-F238E27FC236}">
                <a16:creationId xmlns:a16="http://schemas.microsoft.com/office/drawing/2014/main" id="{9140F04C-0118-A040-8B16-99F1B49BA6A3}"/>
              </a:ext>
            </a:extLst>
          </p:cNvPr>
          <p:cNvSpPr txBox="1"/>
          <p:nvPr/>
        </p:nvSpPr>
        <p:spPr>
          <a:xfrm>
            <a:off x="1948544" y="6527672"/>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 name="Title 1">
            <a:extLst>
              <a:ext uri="{FF2B5EF4-FFF2-40B4-BE49-F238E27FC236}">
                <a16:creationId xmlns:a16="http://schemas.microsoft.com/office/drawing/2014/main" id="{D6E89869-A2DE-E602-0F26-962DA2B31BAD}"/>
              </a:ext>
            </a:extLst>
          </p:cNvPr>
          <p:cNvSpPr>
            <a:spLocks noGrp="1"/>
          </p:cNvSpPr>
          <p:nvPr/>
        </p:nvSpPr>
        <p:spPr>
          <a:xfrm>
            <a:off x="710894" y="182681"/>
            <a:ext cx="886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400" b="1">
                <a:latin typeface="Arial" panose="020B0604020202020204" pitchFamily="34" charset="0"/>
                <a:cs typeface="Arial" panose="020B0604020202020204" pitchFamily="34" charset="0"/>
              </a:rPr>
              <a:t>15</a:t>
            </a:r>
            <a:r>
              <a:rPr lang="fr-FR" sz="2400" b="1" baseline="30000">
                <a:latin typeface="Arial" panose="020B0604020202020204" pitchFamily="34" charset="0"/>
                <a:cs typeface="Arial" panose="020B0604020202020204" pitchFamily="34" charset="0"/>
              </a:rPr>
              <a:t>e</a:t>
            </a:r>
            <a:r>
              <a:rPr lang="fr-FR" sz="2400" b="1">
                <a:latin typeface="Arial" panose="020B0604020202020204" pitchFamily="34" charset="0"/>
                <a:cs typeface="Arial" panose="020B0604020202020204" pitchFamily="34" charset="0"/>
              </a:rPr>
              <a:t> session de la Conférence des Parties contractantes</a:t>
            </a:r>
            <a:br>
              <a:rPr lang="fr-FR" sz="2400" b="1">
                <a:latin typeface="Arial" panose="020B0604020202020204" pitchFamily="34" charset="0"/>
                <a:cs typeface="Arial" panose="020B0604020202020204" pitchFamily="34" charset="0"/>
              </a:rPr>
            </a:br>
            <a:r>
              <a:rPr lang="fr-FR" sz="2400" b="1">
                <a:latin typeface="Arial" panose="020B0604020202020204" pitchFamily="34" charset="0"/>
                <a:cs typeface="Arial" panose="020B0604020202020204" pitchFamily="34" charset="0"/>
              </a:rPr>
              <a:t>à la Convention sur les zones humides (COP15)</a:t>
            </a:r>
          </a:p>
        </p:txBody>
      </p:sp>
      <p:pic>
        <p:nvPicPr>
          <p:cNvPr id="2" name="Image 1" descr="Une image contenant texte, mammifère&#10;&#10;Description générée automatiquement">
            <a:extLst>
              <a:ext uri="{FF2B5EF4-FFF2-40B4-BE49-F238E27FC236}">
                <a16:creationId xmlns:a16="http://schemas.microsoft.com/office/drawing/2014/main" id="{211E4590-08DE-CA03-CA68-C13928198B22}"/>
              </a:ext>
            </a:extLst>
          </p:cNvPr>
          <p:cNvPicPr>
            <a:picLocks noChangeAspect="1"/>
          </p:cNvPicPr>
          <p:nvPr/>
        </p:nvPicPr>
        <p:blipFill>
          <a:blip r:embed="rId3"/>
          <a:stretch>
            <a:fillRect/>
          </a:stretch>
        </p:blipFill>
        <p:spPr>
          <a:xfrm>
            <a:off x="9574890" y="1664868"/>
            <a:ext cx="2191807" cy="2164747"/>
          </a:xfrm>
          <a:prstGeom prst="rect">
            <a:avLst/>
          </a:prstGeom>
        </p:spPr>
      </p:pic>
    </p:spTree>
    <p:extLst>
      <p:ext uri="{BB962C8B-B14F-4D97-AF65-F5344CB8AC3E}">
        <p14:creationId xmlns:p14="http://schemas.microsoft.com/office/powerpoint/2010/main" val="265661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6690" y="396481"/>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Thème de la JMZH2025 et de la COP15</a:t>
            </a:r>
            <a:endParaRPr lang="fr-FR" sz="3600" b="1">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726690" y="1825422"/>
            <a:ext cx="10825973" cy="4802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Protéger les zones humides pour notre avenir commun.</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Thème de la JMZH2025 et de la COP15.</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Souligne à quel point il est nécessaire de collaborer et d’anticiper. </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Unissons-nous pour assurer un avenir durable.</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Message principal :</a:t>
            </a:r>
          </a:p>
          <a:p>
            <a:pPr lvl="2">
              <a:lnSpc>
                <a:spcPct val="110000"/>
              </a:lnSpc>
              <a:spcBef>
                <a:spcPts val="0"/>
              </a:spcBef>
              <a:spcAft>
                <a:spcPts val="600"/>
              </a:spcAft>
            </a:pPr>
            <a:r>
              <a:rPr lang="fr-FR" sz="1600" dirty="0">
                <a:latin typeface="Arial" panose="020B0604020202020204" pitchFamily="34" charset="0"/>
                <a:cs typeface="Arial" panose="020B0604020202020204" pitchFamily="34" charset="0"/>
              </a:rPr>
              <a:t>En appréciant et en protégeant ces écosystèmes productifs et riches en biodiversité –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et en encourageant à passer à l’action en leur faveur, nous pouvons, ensemble, assurer</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notre avenir commun et notre bien-être.</a:t>
            </a:r>
          </a:p>
          <a:p>
            <a:pPr lvl="1">
              <a:lnSpc>
                <a:spcPct val="110000"/>
              </a:lnSpc>
              <a:spcBef>
                <a:spcPts val="0"/>
              </a:spcBef>
              <a:spcAft>
                <a:spcPts val="600"/>
              </a:spcAft>
            </a:pPr>
            <a:r>
              <a:rPr lang="fr-FR" sz="1800" dirty="0">
                <a:latin typeface="Arial" panose="020B0604020202020204" pitchFamily="34" charset="0"/>
                <a:cs typeface="Arial" panose="020B0604020202020204" pitchFamily="34" charset="0"/>
              </a:rPr>
              <a:t>L’illustration de la JMZH2025 représente des personnes du monde entier unies dans leur amour pour les zones humides de notre planète et dans leur engagement à les protéger.</a:t>
            </a:r>
          </a:p>
          <a:p>
            <a:pPr lvl="2">
              <a:lnSpc>
                <a:spcPct val="110000"/>
              </a:lnSpc>
              <a:spcBef>
                <a:spcPts val="0"/>
              </a:spcBef>
              <a:spcAft>
                <a:spcPts val="600"/>
              </a:spcAft>
            </a:pPr>
            <a:r>
              <a:rPr lang="fr-FR" sz="1600" dirty="0">
                <a:latin typeface="Arial" panose="020B0604020202020204" pitchFamily="34" charset="0"/>
                <a:cs typeface="Arial" panose="020B0604020202020204" pitchFamily="34" charset="0"/>
              </a:rPr>
              <a:t>Les couleurs reflètent celles du drapeau du Zimbabwe, car Victoria </a:t>
            </a:r>
            <a:r>
              <a:rPr lang="fr-FR" sz="1600" dirty="0" err="1">
                <a:latin typeface="Arial" panose="020B0604020202020204" pitchFamily="34" charset="0"/>
                <a:cs typeface="Arial" panose="020B0604020202020204" pitchFamily="34" charset="0"/>
              </a:rPr>
              <a:t>Falls</a:t>
            </a:r>
            <a:r>
              <a:rPr lang="fr-FR" sz="1600" dirty="0">
                <a:latin typeface="Arial" panose="020B0604020202020204" pitchFamily="34" charset="0"/>
                <a:cs typeface="Arial" panose="020B0604020202020204" pitchFamily="34" charset="0"/>
              </a:rPr>
              <a:t>, ville de ce pays,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jouera le rôle d’amphithéâtre mondial de la conservation pour la COP15.</a:t>
            </a:r>
          </a:p>
          <a:p>
            <a:pPr lvl="1">
              <a:lnSpc>
                <a:spcPct val="110000"/>
              </a:lnSpc>
              <a:spcBef>
                <a:spcPts val="0"/>
              </a:spcBef>
              <a:spcAft>
                <a:spcPts val="1200"/>
              </a:spcAft>
            </a:pPr>
            <a:endParaRPr lang="fr-FR" sz="2000" dirty="0">
              <a:latin typeface="Arial" panose="020B0604020202020204" pitchFamily="34" charset="0"/>
              <a:cs typeface="Arial" panose="020B0604020202020204" pitchFamily="34" charset="0"/>
            </a:endParaRPr>
          </a:p>
        </p:txBody>
      </p:sp>
      <p:pic>
        <p:nvPicPr>
          <p:cNvPr id="7" name="Image 6" descr="Une image contenant art, dessin, graphisme, illustration&#10;&#10;Description générée automatiquement">
            <a:extLst>
              <a:ext uri="{FF2B5EF4-FFF2-40B4-BE49-F238E27FC236}">
                <a16:creationId xmlns:a16="http://schemas.microsoft.com/office/drawing/2014/main" id="{4B206E79-BAD8-C349-3608-7C6578B24E19}"/>
              </a:ext>
            </a:extLst>
          </p:cNvPr>
          <p:cNvPicPr>
            <a:picLocks noChangeAspect="1"/>
          </p:cNvPicPr>
          <p:nvPr/>
        </p:nvPicPr>
        <p:blipFill>
          <a:blip r:embed="rId3"/>
          <a:stretch>
            <a:fillRect/>
          </a:stretch>
        </p:blipFill>
        <p:spPr>
          <a:xfrm>
            <a:off x="8919792" y="1707683"/>
            <a:ext cx="2841411" cy="2359152"/>
          </a:xfrm>
          <a:prstGeom prst="rect">
            <a:avLst/>
          </a:prstGeom>
        </p:spPr>
      </p:pic>
    </p:spTree>
    <p:extLst>
      <p:ext uri="{BB962C8B-B14F-4D97-AF65-F5344CB8AC3E}">
        <p14:creationId xmlns:p14="http://schemas.microsoft.com/office/powerpoint/2010/main" val="240171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6690" y="348577"/>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Objectifs clés</a:t>
            </a:r>
            <a:endParaRPr lang="fr-FR" sz="3600" b="1">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729709" y="1726357"/>
            <a:ext cx="10670297" cy="4944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Cibler nos efforts communs.</a:t>
            </a:r>
          </a:p>
          <a:p>
            <a:pPr marL="800100" lvl="1" indent="-342900">
              <a:lnSpc>
                <a:spcPct val="110000"/>
              </a:lnSpc>
              <a:spcBef>
                <a:spcPts val="0"/>
              </a:spcBef>
              <a:buFont typeface="Symbol" panose="05050102010706020507" pitchFamily="18" charset="2"/>
              <a:buChar char=""/>
            </a:pPr>
            <a:r>
              <a:rPr lang="fr-FR" sz="1800" dirty="0">
                <a:latin typeface="Arial" panose="020B0604020202020204" pitchFamily="34" charset="0"/>
                <a:cs typeface="Arial" panose="020B0604020202020204" pitchFamily="34" charset="0"/>
              </a:rPr>
              <a:t>La campagne vise à :</a:t>
            </a:r>
          </a:p>
          <a:p>
            <a:pPr marL="1257300" lvl="2" indent="-342900">
              <a:spcBef>
                <a:spcPts val="100"/>
              </a:spcBef>
              <a:spcAft>
                <a:spcPts val="600"/>
              </a:spcAft>
              <a:buFont typeface="Symbol" panose="05050102010706020507" pitchFamily="18" charset="2"/>
              <a:buChar char=""/>
            </a:pPr>
            <a:r>
              <a:rPr lang="fr-FR" sz="1600" dirty="0">
                <a:latin typeface="Arial" panose="020B0604020202020204" pitchFamily="34" charset="0"/>
                <a:cs typeface="Arial" panose="020B0604020202020204" pitchFamily="34" charset="0"/>
              </a:rPr>
              <a:t>Sensibiliser le public, les décideurs politiques et les acteurs concernés au rôle vital que jouent les zones humides pour la durabilité de l’environnement et la survie de l’humanité,</a:t>
            </a:r>
          </a:p>
          <a:p>
            <a:pPr marL="1257300" lvl="2" indent="-342900">
              <a:spcBef>
                <a:spcPts val="100"/>
              </a:spcBef>
              <a:spcAft>
                <a:spcPts val="600"/>
              </a:spcAft>
              <a:buFont typeface="Symbol" panose="05050102010706020507" pitchFamily="18" charset="2"/>
              <a:buChar char=""/>
            </a:pPr>
            <a:r>
              <a:rPr lang="fr-FR" sz="1600" dirty="0">
                <a:latin typeface="Arial" panose="020B0604020202020204" pitchFamily="34" charset="0"/>
                <a:cs typeface="Arial" panose="020B0604020202020204" pitchFamily="34" charset="0"/>
              </a:rPr>
              <a:t>Mettre en évidence les difficultés auxquelles font face les zones humides,</a:t>
            </a:r>
          </a:p>
          <a:p>
            <a:pPr marL="1257300" lvl="2" indent="-342900">
              <a:spcBef>
                <a:spcPts val="100"/>
              </a:spcBef>
              <a:spcAft>
                <a:spcPts val="600"/>
              </a:spcAft>
              <a:buFont typeface="Symbol" panose="05050102010706020507" pitchFamily="18" charset="2"/>
              <a:buChar char=""/>
            </a:pPr>
            <a:r>
              <a:rPr lang="fr-FR" sz="1600" dirty="0">
                <a:latin typeface="Arial" panose="020B0604020202020204" pitchFamily="34" charset="0"/>
                <a:cs typeface="Arial" panose="020B0604020202020204" pitchFamily="34" charset="0"/>
              </a:rPr>
              <a:t>Inspirer les gouvernements, les organisations et les individus, aux niveaux national et international,</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à mener des projets de conservation et de restauration des zones humides, </a:t>
            </a:r>
          </a:p>
          <a:p>
            <a:pPr marL="1257300" lvl="2" indent="-342900">
              <a:spcBef>
                <a:spcPts val="100"/>
              </a:spcBef>
              <a:spcAft>
                <a:spcPts val="600"/>
              </a:spcAft>
              <a:buFont typeface="Symbol" panose="05050102010706020507" pitchFamily="18" charset="2"/>
              <a:buChar char=""/>
            </a:pPr>
            <a:r>
              <a:rPr lang="fr-FR" sz="1600" dirty="0">
                <a:latin typeface="Arial" panose="020B0604020202020204" pitchFamily="34" charset="0"/>
                <a:cs typeface="Arial" panose="020B0604020202020204" pitchFamily="34" charset="0"/>
              </a:rPr>
              <a:t>Demander à ce que la conservation des zones humides soit incluse dans les programmes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à plus grande échelle pour l’environnement et le développement,</a:t>
            </a:r>
          </a:p>
          <a:p>
            <a:pPr marL="1257300" lvl="2" indent="-342900">
              <a:spcBef>
                <a:spcPts val="100"/>
              </a:spcBef>
              <a:spcAft>
                <a:spcPts val="600"/>
              </a:spcAft>
              <a:buFont typeface="Symbol" panose="05050102010706020507" pitchFamily="18" charset="2"/>
              <a:buChar char=""/>
            </a:pPr>
            <a:r>
              <a:rPr lang="fr-FR" sz="1600" dirty="0">
                <a:latin typeface="Arial" panose="020B0604020202020204" pitchFamily="34" charset="0"/>
                <a:cs typeface="Arial" panose="020B0604020202020204" pitchFamily="34" charset="0"/>
              </a:rPr>
              <a:t>Présenter des exemples de projets de conservation et de restauration des zones humides qui ont été couronnés de succès, et ce dans le monde entier, </a:t>
            </a:r>
          </a:p>
          <a:p>
            <a:pPr marL="1257300" lvl="2" indent="-342900">
              <a:spcBef>
                <a:spcPts val="100"/>
              </a:spcBef>
              <a:spcAft>
                <a:spcPts val="600"/>
              </a:spcAft>
              <a:buFont typeface="Symbol" panose="05050102010706020507" pitchFamily="18" charset="2"/>
              <a:buChar char=""/>
            </a:pPr>
            <a:r>
              <a:rPr lang="fr-FR" sz="1600" dirty="0">
                <a:latin typeface="Arial" panose="020B0604020202020204" pitchFamily="34" charset="0"/>
                <a:cs typeface="Arial" panose="020B0604020202020204" pitchFamily="34" charset="0"/>
              </a:rPr>
              <a:t>Partager les meilleures pratiques et les approches innovantes en matière de gestion des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zones humides,</a:t>
            </a:r>
          </a:p>
          <a:p>
            <a:pPr marL="1257300" lvl="2" indent="-342900">
              <a:spcBef>
                <a:spcPts val="100"/>
              </a:spcBef>
              <a:spcAft>
                <a:spcPts val="1200"/>
              </a:spcAft>
              <a:buFont typeface="Symbol" panose="05050102010706020507" pitchFamily="18" charset="2"/>
              <a:buChar char=""/>
            </a:pPr>
            <a:r>
              <a:rPr lang="fr-FR" sz="1600" dirty="0">
                <a:latin typeface="Arial" panose="020B0604020202020204" pitchFamily="34" charset="0"/>
                <a:cs typeface="Arial" panose="020B0604020202020204" pitchFamily="34" charset="0"/>
              </a:rPr>
              <a:t>Accroître les partenariats et les investissements dans la conservation des zones humides.</a:t>
            </a:r>
          </a:p>
          <a:p>
            <a:pPr marL="799200" lvl="2" indent="-342900">
              <a:spcBef>
                <a:spcPts val="100"/>
              </a:spcBef>
              <a:spcAft>
                <a:spcPts val="1200"/>
              </a:spcAft>
              <a:buFont typeface="Symbol" pitchFamily="2" charset="2"/>
              <a:buChar char=""/>
            </a:pPr>
            <a:r>
              <a:rPr lang="fr-FR" sz="1800" dirty="0">
                <a:latin typeface="Arial" panose="020B0604020202020204" pitchFamily="34" charset="0"/>
                <a:cs typeface="Arial" panose="020B0604020202020204" pitchFamily="34" charset="0"/>
              </a:rPr>
              <a:t>Hashtags: </a:t>
            </a:r>
            <a:r>
              <a:rPr lang="fr-FR" sz="1800" dirty="0"/>
              <a:t>#JMZH2025 – #COP15Ramsar – #ZonesHumides </a:t>
            </a:r>
          </a:p>
          <a:p>
            <a:pPr marL="1257300" lvl="2" indent="-342900">
              <a:spcBef>
                <a:spcPts val="100"/>
              </a:spcBef>
              <a:spcAft>
                <a:spcPts val="1200"/>
              </a:spcAft>
              <a:buFont typeface="Symbol" panose="05050102010706020507" pitchFamily="18" charset="2"/>
              <a:buChar char=""/>
            </a:pPr>
            <a:endParaRPr lang="fr-FR" sz="1600" dirty="0">
              <a:latin typeface="Arial" panose="020B0604020202020204" pitchFamily="34" charset="0"/>
              <a:cs typeface="Arial" panose="020B0604020202020204" pitchFamily="34" charset="0"/>
            </a:endParaRPr>
          </a:p>
          <a:p>
            <a:pPr marL="1257300" lvl="2" indent="-342900">
              <a:spcBef>
                <a:spcPts val="100"/>
              </a:spcBef>
              <a:spcAft>
                <a:spcPts val="600"/>
              </a:spcAft>
              <a:buFont typeface="Symbol" panose="05050102010706020507" pitchFamily="18" charset="2"/>
              <a:buChar char=""/>
            </a:pPr>
            <a:endParaRPr lang="fr-FR" sz="2000" dirty="0"/>
          </a:p>
          <a:p>
            <a:pPr marL="1257300" lvl="2" indent="-342900">
              <a:spcBef>
                <a:spcPts val="100"/>
              </a:spcBef>
              <a:spcAft>
                <a:spcPts val="600"/>
              </a:spcAft>
              <a:buFont typeface="Symbol" panose="05050102010706020507" pitchFamily="18" charset="2"/>
              <a:buChar char=""/>
            </a:pPr>
            <a:endParaRPr lang="fr-FR" sz="2000" dirty="0"/>
          </a:p>
          <a:p>
            <a:pPr marL="342900" indent="-342900">
              <a:lnSpc>
                <a:spcPct val="110000"/>
              </a:lnSpc>
              <a:spcBef>
                <a:spcPts val="0"/>
              </a:spcBef>
              <a:buFont typeface="Symbol" panose="05050102010706020507" pitchFamily="18" charset="2"/>
              <a:buChar char=""/>
            </a:pPr>
            <a:endParaRPr lang="fr-FR" sz="1600" dirty="0"/>
          </a:p>
          <a:p>
            <a:pPr marL="342900" indent="-342900">
              <a:lnSpc>
                <a:spcPct val="110000"/>
              </a:lnSpc>
              <a:spcBef>
                <a:spcPts val="0"/>
              </a:spcBef>
              <a:buFont typeface="Symbol" panose="05050102010706020507" pitchFamily="18" charset="2"/>
              <a:buChar char=""/>
            </a:pPr>
            <a:endParaRPr lang="fr-FR" sz="1600" dirty="0"/>
          </a:p>
          <a:p>
            <a:pPr marL="342900" indent="-342900">
              <a:lnSpc>
                <a:spcPct val="110000"/>
              </a:lnSpc>
              <a:spcBef>
                <a:spcPts val="0"/>
              </a:spcBef>
              <a:buFont typeface="Symbol" panose="05050102010706020507" pitchFamily="18" charset="2"/>
              <a:buChar char=""/>
            </a:pPr>
            <a:endParaRPr lang="fr-FR" sz="2000"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Image 1" descr="Une image contenant conception&#10;&#10;Description générée automatiquement avec une confiance moyenne">
            <a:extLst>
              <a:ext uri="{FF2B5EF4-FFF2-40B4-BE49-F238E27FC236}">
                <a16:creationId xmlns:a16="http://schemas.microsoft.com/office/drawing/2014/main" id="{0861A7D1-5575-6EE7-3B46-7C6F24983E56}"/>
              </a:ext>
            </a:extLst>
          </p:cNvPr>
          <p:cNvPicPr>
            <a:picLocks noChangeAspect="1"/>
          </p:cNvPicPr>
          <p:nvPr/>
        </p:nvPicPr>
        <p:blipFill>
          <a:blip r:embed="rId3"/>
          <a:stretch>
            <a:fillRect/>
          </a:stretch>
        </p:blipFill>
        <p:spPr>
          <a:xfrm>
            <a:off x="11062569" y="4794923"/>
            <a:ext cx="1816100" cy="1714500"/>
          </a:xfrm>
          <a:prstGeom prst="rect">
            <a:avLst/>
          </a:prstGeom>
        </p:spPr>
      </p:pic>
      <p:pic>
        <p:nvPicPr>
          <p:cNvPr id="4" name="Image 3" descr="Une image contenant Graphique, symbole, conception&#10;&#10;Description générée automatiquement">
            <a:extLst>
              <a:ext uri="{FF2B5EF4-FFF2-40B4-BE49-F238E27FC236}">
                <a16:creationId xmlns:a16="http://schemas.microsoft.com/office/drawing/2014/main" id="{ED89B93C-BBAE-3EF6-AAD7-75813BC450C9}"/>
              </a:ext>
            </a:extLst>
          </p:cNvPr>
          <p:cNvPicPr>
            <a:picLocks noChangeAspect="1"/>
          </p:cNvPicPr>
          <p:nvPr/>
        </p:nvPicPr>
        <p:blipFill>
          <a:blip r:embed="rId4"/>
          <a:stretch>
            <a:fillRect/>
          </a:stretch>
        </p:blipFill>
        <p:spPr>
          <a:xfrm rot="10202225">
            <a:off x="11467295" y="1871549"/>
            <a:ext cx="838200" cy="850900"/>
          </a:xfrm>
          <a:prstGeom prst="rect">
            <a:avLst/>
          </a:prstGeom>
        </p:spPr>
      </p:pic>
      <p:pic>
        <p:nvPicPr>
          <p:cNvPr id="5" name="Image 4" descr="Une image contenant conception&#10;&#10;Description générée automatiquement avec une confiance faible">
            <a:extLst>
              <a:ext uri="{FF2B5EF4-FFF2-40B4-BE49-F238E27FC236}">
                <a16:creationId xmlns:a16="http://schemas.microsoft.com/office/drawing/2014/main" id="{E64861D6-6962-28AC-135F-0E0F6FBE040D}"/>
              </a:ext>
            </a:extLst>
          </p:cNvPr>
          <p:cNvPicPr>
            <a:picLocks noChangeAspect="1"/>
          </p:cNvPicPr>
          <p:nvPr/>
        </p:nvPicPr>
        <p:blipFill>
          <a:blip r:embed="rId5"/>
          <a:stretch>
            <a:fillRect/>
          </a:stretch>
        </p:blipFill>
        <p:spPr>
          <a:xfrm>
            <a:off x="10947400" y="2684512"/>
            <a:ext cx="2489200" cy="2489200"/>
          </a:xfrm>
          <a:prstGeom prst="rect">
            <a:avLst/>
          </a:prstGeom>
        </p:spPr>
      </p:pic>
    </p:spTree>
    <p:extLst>
      <p:ext uri="{BB962C8B-B14F-4D97-AF65-F5344CB8AC3E}">
        <p14:creationId xmlns:p14="http://schemas.microsoft.com/office/powerpoint/2010/main" val="369207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414793"/>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effectLst/>
                <a:latin typeface="Arial" panose="020B0604020202020204" pitchFamily="34" charset="0"/>
                <a:ea typeface="DINPro-Regular"/>
                <a:cs typeface="Arial" panose="020B0604020202020204" pitchFamily="34" charset="0"/>
              </a:rPr>
              <a:t>Les zones humides : un écosystème</a:t>
            </a:r>
            <a:br>
              <a:rPr lang="fr-FR" sz="3600" b="1">
                <a:effectLst/>
                <a:latin typeface="Arial" panose="020B0604020202020204" pitchFamily="34" charset="0"/>
                <a:ea typeface="DINPro-Regular"/>
                <a:cs typeface="Arial" panose="020B0604020202020204" pitchFamily="34" charset="0"/>
              </a:rPr>
            </a:br>
            <a:r>
              <a:rPr lang="fr-FR" sz="3600" b="1">
                <a:effectLst/>
                <a:latin typeface="Arial" panose="020B0604020202020204" pitchFamily="34" charset="0"/>
                <a:ea typeface="DINPro-Regular"/>
                <a:cs typeface="Arial" panose="020B0604020202020204" pitchFamily="34" charset="0"/>
              </a:rPr>
              <a:t>essentiel et précieux</a:t>
            </a:r>
            <a:endParaRPr lang="fr-FR" sz="3600"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18119" y="1665710"/>
            <a:ext cx="11188864" cy="5174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fr-FR" sz="2000" b="1" dirty="0">
                <a:solidFill>
                  <a:srgbClr val="006425"/>
                </a:solidFill>
                <a:latin typeface="Arial" panose="020B0604020202020204" pitchFamily="34" charset="0"/>
                <a:cs typeface="Arial" panose="020B0604020202020204" pitchFamily="34" charset="0"/>
              </a:rPr>
              <a:t>Une vie qui foisonne – une immense valeur et de multiples services pour l’ensemble</a:t>
            </a:r>
            <a:br>
              <a:rPr lang="fr-FR" sz="2000" b="1" dirty="0">
                <a:solidFill>
                  <a:srgbClr val="006425"/>
                </a:solidFill>
                <a:latin typeface="Arial" panose="020B0604020202020204" pitchFamily="34" charset="0"/>
                <a:cs typeface="Arial" panose="020B0604020202020204" pitchFamily="34" charset="0"/>
              </a:rPr>
            </a:br>
            <a:r>
              <a:rPr lang="fr-FR" sz="2000" b="1" dirty="0">
                <a:solidFill>
                  <a:srgbClr val="006425"/>
                </a:solidFill>
                <a:latin typeface="Arial" panose="020B0604020202020204" pitchFamily="34" charset="0"/>
                <a:cs typeface="Arial" panose="020B0604020202020204" pitchFamily="34" charset="0"/>
              </a:rPr>
              <a:t>de la société.</a:t>
            </a:r>
          </a:p>
          <a:p>
            <a:pPr>
              <a:lnSpc>
                <a:spcPct val="110000"/>
              </a:lnSpc>
              <a:spcBef>
                <a:spcPts val="0"/>
              </a:spcBef>
              <a:spcAft>
                <a:spcPts val="100"/>
              </a:spcAft>
            </a:pPr>
            <a:r>
              <a:rPr lang="fr-FR" sz="1800" dirty="0">
                <a:latin typeface="Arial" panose="020B0604020202020204" pitchFamily="34" charset="0"/>
                <a:cs typeface="Arial" panose="020B0604020202020204" pitchFamily="34" charset="0"/>
              </a:rPr>
              <a:t>Font que notre existence est possible sur Terre.</a:t>
            </a:r>
          </a:p>
          <a:p>
            <a:pPr>
              <a:lnSpc>
                <a:spcPct val="110000"/>
              </a:lnSpc>
              <a:spcBef>
                <a:spcPts val="0"/>
              </a:spcBef>
              <a:spcAft>
                <a:spcPts val="100"/>
              </a:spcAft>
            </a:pPr>
            <a:r>
              <a:rPr lang="fr-FR" sz="1800" dirty="0">
                <a:latin typeface="Arial" panose="020B0604020202020204" pitchFamily="34" charset="0"/>
                <a:cs typeface="Arial" panose="020B0604020202020204" pitchFamily="34" charset="0"/>
              </a:rPr>
              <a:t>Très riches en biodiversité et fortement liées les unes aux autres.</a:t>
            </a:r>
          </a:p>
          <a:p>
            <a:pPr lvl="1">
              <a:lnSpc>
                <a:spcPct val="110000"/>
              </a:lnSpc>
              <a:spcBef>
                <a:spcPts val="0"/>
              </a:spcBef>
              <a:spcAft>
                <a:spcPts val="100"/>
              </a:spcAft>
            </a:pPr>
            <a:r>
              <a:rPr lang="fr-FR" sz="1600" dirty="0">
                <a:latin typeface="Arial" panose="020B0604020202020204" pitchFamily="34" charset="0"/>
                <a:cs typeface="Arial" panose="020B0604020202020204" pitchFamily="34" charset="0"/>
              </a:rPr>
              <a:t>Font le lien entre les montagnes et les océans, transcendent les frontières nationales, connectent différents habitats et facilitent les déplacements des espèces. </a:t>
            </a:r>
          </a:p>
          <a:p>
            <a:pPr>
              <a:lnSpc>
                <a:spcPct val="110000"/>
              </a:lnSpc>
              <a:spcBef>
                <a:spcPts val="0"/>
              </a:spcBef>
              <a:spcAft>
                <a:spcPts val="100"/>
              </a:spcAft>
            </a:pPr>
            <a:r>
              <a:rPr lang="fr-FR" sz="1800" dirty="0">
                <a:latin typeface="Arial" panose="020B0604020202020204" pitchFamily="34" charset="0"/>
                <a:cs typeface="Arial" panose="020B0604020202020204" pitchFamily="34" charset="0"/>
              </a:rPr>
              <a:t>L’eau est le principal facteur déterminant l’environnement, ainsi que la vie végétale et animale. </a:t>
            </a:r>
          </a:p>
          <a:p>
            <a:pPr>
              <a:lnSpc>
                <a:spcPct val="110000"/>
              </a:lnSpc>
              <a:spcBef>
                <a:spcPts val="0"/>
              </a:spcBef>
              <a:spcAft>
                <a:spcPts val="100"/>
              </a:spcAft>
            </a:pPr>
            <a:r>
              <a:rPr lang="fr-FR" sz="1800" dirty="0">
                <a:latin typeface="Arial" panose="020B0604020202020204" pitchFamily="34" charset="0"/>
                <a:cs typeface="Arial" panose="020B0604020202020204" pitchFamily="34" charset="0"/>
              </a:rPr>
              <a:t>Couvrent plus de 12,1 millions de kilomètres carrés dans le monde, soit près de 6 %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de la surface terrestre.</a:t>
            </a:r>
          </a:p>
          <a:p>
            <a:pPr>
              <a:lnSpc>
                <a:spcPct val="110000"/>
              </a:lnSpc>
              <a:spcBef>
                <a:spcPts val="0"/>
              </a:spcBef>
              <a:spcAft>
                <a:spcPts val="100"/>
              </a:spcAft>
            </a:pPr>
            <a:r>
              <a:rPr lang="fr-FR" sz="1800" dirty="0">
                <a:latin typeface="Arial" panose="020B0604020202020204" pitchFamily="34" charset="0"/>
                <a:cs typeface="Arial" panose="020B0604020202020204" pitchFamily="34" charset="0"/>
              </a:rPr>
              <a:t>Peuvent être continentales ou côtières, naturelles ou artificielles, permanentes ou temporaires, avec de l’eau stagnante ou courante, douce ou salée.</a:t>
            </a:r>
          </a:p>
          <a:p>
            <a:pPr lvl="1">
              <a:lnSpc>
                <a:spcPct val="110000"/>
              </a:lnSpc>
              <a:spcBef>
                <a:spcPts val="0"/>
              </a:spcBef>
              <a:spcAft>
                <a:spcPts val="100"/>
              </a:spcAft>
            </a:pPr>
            <a:r>
              <a:rPr lang="fr-FR" sz="1600" dirty="0">
                <a:latin typeface="Arial" panose="020B0604020202020204" pitchFamily="34" charset="0"/>
                <a:cs typeface="Arial" panose="020B0604020202020204" pitchFamily="34" charset="0"/>
              </a:rPr>
              <a:t>Zones humides d’eau douce : cours d’eau, lacs, étangs, plaines d’inondation, tourbières, marais et marécages.</a:t>
            </a:r>
          </a:p>
          <a:p>
            <a:pPr lvl="1">
              <a:lnSpc>
                <a:spcPct val="110000"/>
              </a:lnSpc>
              <a:spcBef>
                <a:spcPts val="0"/>
              </a:spcBef>
              <a:spcAft>
                <a:spcPts val="100"/>
              </a:spcAft>
            </a:pPr>
            <a:r>
              <a:rPr lang="fr-FR" sz="1600" dirty="0">
                <a:latin typeface="Arial" panose="020B0604020202020204" pitchFamily="34" charset="0"/>
                <a:cs typeface="Arial" panose="020B0604020202020204" pitchFamily="34" charset="0"/>
              </a:rPr>
              <a:t>Zones humides d’eau salée : estuaires, vasières, marais salés, mangroves, lagunes, récifs coralliens et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récifs de coquillages.</a:t>
            </a:r>
          </a:p>
          <a:p>
            <a:pPr lvl="1">
              <a:lnSpc>
                <a:spcPct val="110000"/>
              </a:lnSpc>
              <a:spcBef>
                <a:spcPts val="0"/>
              </a:spcBef>
              <a:spcAft>
                <a:spcPts val="100"/>
              </a:spcAft>
            </a:pPr>
            <a:r>
              <a:rPr lang="fr-FR" sz="1600" dirty="0">
                <a:latin typeface="Arial" panose="020B0604020202020204" pitchFamily="34" charset="0"/>
                <a:cs typeface="Arial" panose="020B0604020202020204" pitchFamily="34" charset="0"/>
              </a:rPr>
              <a:t>Zones humides artificielles : Étangs piscicoles, rizières, retenues et marais salants.</a:t>
            </a:r>
          </a:p>
          <a:p>
            <a:pPr>
              <a:lnSpc>
                <a:spcPct val="110000"/>
              </a:lnSpc>
              <a:spcBef>
                <a:spcPts val="0"/>
              </a:spcBef>
              <a:spcAft>
                <a:spcPts val="600"/>
              </a:spcAft>
            </a:pPr>
            <a:endParaRPr lang="fr-FR" sz="1600" dirty="0">
              <a:latin typeface="Arial" panose="020B0604020202020204" pitchFamily="34" charset="0"/>
              <a:cs typeface="Arial" panose="020B0604020202020204" pitchFamily="34" charset="0"/>
            </a:endParaRPr>
          </a:p>
          <a:p>
            <a:pPr>
              <a:lnSpc>
                <a:spcPct val="110000"/>
              </a:lnSpc>
              <a:spcBef>
                <a:spcPts val="0"/>
              </a:spcBef>
            </a:pPr>
            <a:endParaRPr lang="fr-FR"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Graphique, clipart, conception&#10;&#10;Description générée automatiquement">
            <a:extLst>
              <a:ext uri="{FF2B5EF4-FFF2-40B4-BE49-F238E27FC236}">
                <a16:creationId xmlns:a16="http://schemas.microsoft.com/office/drawing/2014/main" id="{444C7CAB-B7D2-4F11-DBDB-78D6024A1050}"/>
              </a:ext>
            </a:extLst>
          </p:cNvPr>
          <p:cNvPicPr>
            <a:picLocks noChangeAspect="1"/>
          </p:cNvPicPr>
          <p:nvPr/>
        </p:nvPicPr>
        <p:blipFill>
          <a:blip r:embed="rId3"/>
          <a:stretch>
            <a:fillRect/>
          </a:stretch>
        </p:blipFill>
        <p:spPr>
          <a:xfrm rot="7908803">
            <a:off x="11023030" y="2340513"/>
            <a:ext cx="901700" cy="355600"/>
          </a:xfrm>
          <a:prstGeom prst="rect">
            <a:avLst/>
          </a:prstGeom>
        </p:spPr>
      </p:pic>
      <p:pic>
        <p:nvPicPr>
          <p:cNvPr id="8" name="Image 7" descr="Une image contenant Graphique, conception, créativité, art&#10;&#10;Description générée automatiquement">
            <a:extLst>
              <a:ext uri="{FF2B5EF4-FFF2-40B4-BE49-F238E27FC236}">
                <a16:creationId xmlns:a16="http://schemas.microsoft.com/office/drawing/2014/main" id="{AC663E91-1760-8863-5C3B-78B7D2A7E350}"/>
              </a:ext>
            </a:extLst>
          </p:cNvPr>
          <p:cNvPicPr>
            <a:picLocks noChangeAspect="1"/>
          </p:cNvPicPr>
          <p:nvPr/>
        </p:nvPicPr>
        <p:blipFill>
          <a:blip r:embed="rId4"/>
          <a:stretch>
            <a:fillRect/>
          </a:stretch>
        </p:blipFill>
        <p:spPr>
          <a:xfrm rot="5192146">
            <a:off x="8389822" y="973772"/>
            <a:ext cx="745218" cy="745218"/>
          </a:xfrm>
          <a:prstGeom prst="rect">
            <a:avLst/>
          </a:prstGeom>
        </p:spPr>
      </p:pic>
      <p:pic>
        <p:nvPicPr>
          <p:cNvPr id="10" name="Image 9" descr="Une image contenant plante&#10;&#10;Description générée automatiquement avec une confiance moyenne">
            <a:extLst>
              <a:ext uri="{FF2B5EF4-FFF2-40B4-BE49-F238E27FC236}">
                <a16:creationId xmlns:a16="http://schemas.microsoft.com/office/drawing/2014/main" id="{7E2326F2-A0ED-4B9B-B27D-472375494857}"/>
              </a:ext>
            </a:extLst>
          </p:cNvPr>
          <p:cNvPicPr>
            <a:picLocks noChangeAspect="1"/>
          </p:cNvPicPr>
          <p:nvPr/>
        </p:nvPicPr>
        <p:blipFill>
          <a:blip r:embed="rId5"/>
          <a:stretch>
            <a:fillRect/>
          </a:stretch>
        </p:blipFill>
        <p:spPr>
          <a:xfrm flipH="1">
            <a:off x="10928885" y="5452946"/>
            <a:ext cx="1263370" cy="1398315"/>
          </a:xfrm>
          <a:prstGeom prst="rect">
            <a:avLst/>
          </a:prstGeom>
        </p:spPr>
      </p:pic>
    </p:spTree>
    <p:extLst>
      <p:ext uri="{BB962C8B-B14F-4D97-AF65-F5344CB8AC3E}">
        <p14:creationId xmlns:p14="http://schemas.microsoft.com/office/powerpoint/2010/main" val="397044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5E9114C-6DB1-89AA-6F8F-C73225B9CC34}"/>
              </a:ext>
            </a:extLst>
          </p:cNvPr>
          <p:cNvSpPr>
            <a:spLocks noGrp="1"/>
          </p:cNvSpPr>
          <p:nvPr/>
        </p:nvSpPr>
        <p:spPr>
          <a:xfrm>
            <a:off x="980132" y="2327807"/>
            <a:ext cx="10373668"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fr-FR" sz="3000" dirty="0">
                <a:solidFill>
                  <a:srgbClr val="006425"/>
                </a:solidFill>
                <a:latin typeface="Arial" panose="020B0604020202020204" pitchFamily="34" charset="0"/>
                <a:cs typeface="Arial" panose="020B0604020202020204" pitchFamily="34" charset="0"/>
              </a:rPr>
              <a:t>« Partout où l’eau et la terre se rencontrent, la vie foisonne. Telles des veines et des artères, les zones humides sillonnent de toutes parts notre merveilleuse planète. Majestueuses et puissantes, elles offrent un </a:t>
            </a:r>
            <a:br>
              <a:rPr lang="fr-FR" sz="3000" dirty="0">
                <a:solidFill>
                  <a:srgbClr val="006425"/>
                </a:solidFill>
                <a:latin typeface="Arial" panose="020B0604020202020204" pitchFamily="34" charset="0"/>
                <a:cs typeface="Arial" panose="020B0604020202020204" pitchFamily="34" charset="0"/>
              </a:rPr>
            </a:br>
            <a:r>
              <a:rPr lang="fr-FR" sz="3000" dirty="0">
                <a:solidFill>
                  <a:srgbClr val="006425"/>
                </a:solidFill>
                <a:latin typeface="Arial" panose="020B0604020202020204" pitchFamily="34" charset="0"/>
                <a:cs typeface="Arial" panose="020B0604020202020204" pitchFamily="34" charset="0"/>
              </a:rPr>
              <a:t>spectacle éblouissant. »</a:t>
            </a:r>
            <a:endParaRPr lang="fr-FR" sz="3000" dirty="0">
              <a:solidFill>
                <a:srgbClr val="655348"/>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8E7DDCC8-C381-BA82-9739-EC110AC780D8}"/>
              </a:ext>
            </a:extLst>
          </p:cNvPr>
          <p:cNvSpPr txBox="1"/>
          <p:nvPr/>
        </p:nvSpPr>
        <p:spPr>
          <a:xfrm>
            <a:off x="2115981" y="4673801"/>
            <a:ext cx="8101969" cy="369332"/>
          </a:xfrm>
          <a:prstGeom prst="rect">
            <a:avLst/>
          </a:prstGeom>
          <a:noFill/>
        </p:spPr>
        <p:txBody>
          <a:bodyPr wrap="square" rtlCol="0">
            <a:spAutoFit/>
          </a:bodyPr>
          <a:lstStyle/>
          <a:p>
            <a:pPr algn="ctr"/>
            <a:r>
              <a:rPr lang="fr-FR" sz="18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fr-FR" sz="1800" i="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Dr. </a:t>
            </a:r>
            <a:r>
              <a:rPr lang="fr-FR" sz="1800" i="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Musonda</a:t>
            </a:r>
            <a:r>
              <a:rPr lang="fr-FR"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fr-FR" sz="1800" i="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Mumba</a:t>
            </a:r>
            <a:r>
              <a:rPr lang="fr-FR"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Secrétaire générale de la Convention sur les zones humides</a:t>
            </a:r>
            <a:endParaRPr lang="fr-FR" dirty="0"/>
          </a:p>
        </p:txBody>
      </p:sp>
      <p:pic>
        <p:nvPicPr>
          <p:cNvPr id="2" name="Image 1" descr="Une image contenant texte, Police, Graphique, graphisme&#10;&#10;Description générée automatiquement">
            <a:extLst>
              <a:ext uri="{FF2B5EF4-FFF2-40B4-BE49-F238E27FC236}">
                <a16:creationId xmlns:a16="http://schemas.microsoft.com/office/drawing/2014/main" id="{81E23713-461D-5D54-0062-7642BF42C037}"/>
              </a:ext>
            </a:extLst>
          </p:cNvPr>
          <p:cNvPicPr>
            <a:picLocks noChangeAspect="1"/>
          </p:cNvPicPr>
          <p:nvPr/>
        </p:nvPicPr>
        <p:blipFill>
          <a:blip r:embed="rId3"/>
          <a:stretch>
            <a:fillRect/>
          </a:stretch>
        </p:blipFill>
        <p:spPr>
          <a:xfrm>
            <a:off x="655191" y="5043133"/>
            <a:ext cx="883905" cy="1248401"/>
          </a:xfrm>
          <a:prstGeom prst="rect">
            <a:avLst/>
          </a:prstGeom>
        </p:spPr>
      </p:pic>
      <p:pic>
        <p:nvPicPr>
          <p:cNvPr id="5" name="Image 4" descr="Une image contenant texte, mammifère&#10;&#10;Description générée automatiquement">
            <a:extLst>
              <a:ext uri="{FF2B5EF4-FFF2-40B4-BE49-F238E27FC236}">
                <a16:creationId xmlns:a16="http://schemas.microsoft.com/office/drawing/2014/main" id="{700547D2-E1A6-2A76-1D31-45DD79A8B158}"/>
              </a:ext>
            </a:extLst>
          </p:cNvPr>
          <p:cNvPicPr>
            <a:picLocks noChangeAspect="1"/>
          </p:cNvPicPr>
          <p:nvPr/>
        </p:nvPicPr>
        <p:blipFill>
          <a:blip r:embed="rId4"/>
          <a:stretch>
            <a:fillRect/>
          </a:stretch>
        </p:blipFill>
        <p:spPr>
          <a:xfrm>
            <a:off x="10217950" y="4915063"/>
            <a:ext cx="1566158" cy="1546822"/>
          </a:xfrm>
          <a:prstGeom prst="rect">
            <a:avLst/>
          </a:prstGeom>
        </p:spPr>
      </p:pic>
    </p:spTree>
    <p:extLst>
      <p:ext uri="{BB962C8B-B14F-4D97-AF65-F5344CB8AC3E}">
        <p14:creationId xmlns:p14="http://schemas.microsoft.com/office/powerpoint/2010/main" val="17222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31E4FAC-9A8A-7749-F939-F9764542F248}"/>
              </a:ext>
            </a:extLst>
          </p:cNvPr>
          <p:cNvSpPr>
            <a:spLocks noGrp="1"/>
          </p:cNvSpPr>
          <p:nvPr>
            <p:ph idx="1"/>
          </p:nvPr>
        </p:nvSpPr>
        <p:spPr>
          <a:xfrm>
            <a:off x="838200" y="2324701"/>
            <a:ext cx="10515600" cy="2034558"/>
          </a:xfrm>
        </p:spPr>
        <p:txBody>
          <a:bodyPr>
            <a:normAutofit/>
          </a:bodyPr>
          <a:lstStyle/>
          <a:p>
            <a:pPr marL="0" indent="0" algn="ctr">
              <a:spcBef>
                <a:spcPts val="0"/>
              </a:spcBef>
              <a:buNone/>
            </a:pPr>
            <a:r>
              <a:rPr lang="fr-FR" sz="4400" b="1" dirty="0">
                <a:latin typeface="Arial" panose="020B0604020202020204" pitchFamily="34" charset="0"/>
                <a:cs typeface="Arial" panose="020B0604020202020204" pitchFamily="34" charset="0"/>
              </a:rPr>
              <a:t>Les zones humides, au cœur des enjeux eau-climat-biodiversité </a:t>
            </a:r>
            <a:endParaRPr lang="fr-FR" sz="4400" dirty="0">
              <a:latin typeface="Arial" panose="020B0604020202020204" pitchFamily="34" charset="0"/>
              <a:cs typeface="Arial" panose="020B0604020202020204" pitchFamily="34" charset="0"/>
            </a:endParaRPr>
          </a:p>
        </p:txBody>
      </p:sp>
      <p:pic>
        <p:nvPicPr>
          <p:cNvPr id="4" name="Image 3" descr="Une image contenant cercle, symbole, art&#10;&#10;Description générée automatiquement">
            <a:extLst>
              <a:ext uri="{FF2B5EF4-FFF2-40B4-BE49-F238E27FC236}">
                <a16:creationId xmlns:a16="http://schemas.microsoft.com/office/drawing/2014/main" id="{898B1A3A-7C84-1478-15C1-26DDE7E84BF6}"/>
              </a:ext>
            </a:extLst>
          </p:cNvPr>
          <p:cNvPicPr>
            <a:picLocks noChangeAspect="1"/>
          </p:cNvPicPr>
          <p:nvPr/>
        </p:nvPicPr>
        <p:blipFill>
          <a:blip r:embed="rId2"/>
          <a:stretch>
            <a:fillRect/>
          </a:stretch>
        </p:blipFill>
        <p:spPr>
          <a:xfrm>
            <a:off x="3750251" y="4533299"/>
            <a:ext cx="1522036" cy="2034558"/>
          </a:xfrm>
          <a:prstGeom prst="rect">
            <a:avLst/>
          </a:prstGeom>
        </p:spPr>
      </p:pic>
      <p:pic>
        <p:nvPicPr>
          <p:cNvPr id="5" name="Image 4" descr="Une image contenant cercle, symbole, art&#10;&#10;Description générée automatiquement">
            <a:extLst>
              <a:ext uri="{FF2B5EF4-FFF2-40B4-BE49-F238E27FC236}">
                <a16:creationId xmlns:a16="http://schemas.microsoft.com/office/drawing/2014/main" id="{8CE8B0A1-3AF3-8AE9-6D29-F7732BE4F2F8}"/>
              </a:ext>
            </a:extLst>
          </p:cNvPr>
          <p:cNvPicPr>
            <a:picLocks noChangeAspect="1"/>
          </p:cNvPicPr>
          <p:nvPr/>
        </p:nvPicPr>
        <p:blipFill>
          <a:blip r:embed="rId2"/>
          <a:stretch>
            <a:fillRect/>
          </a:stretch>
        </p:blipFill>
        <p:spPr>
          <a:xfrm>
            <a:off x="5322573" y="4533299"/>
            <a:ext cx="1522036" cy="2034558"/>
          </a:xfrm>
          <a:prstGeom prst="rect">
            <a:avLst/>
          </a:prstGeom>
        </p:spPr>
      </p:pic>
      <p:pic>
        <p:nvPicPr>
          <p:cNvPr id="6" name="Image 5" descr="Une image contenant cercle, symbole, art&#10;&#10;Description générée automatiquement">
            <a:extLst>
              <a:ext uri="{FF2B5EF4-FFF2-40B4-BE49-F238E27FC236}">
                <a16:creationId xmlns:a16="http://schemas.microsoft.com/office/drawing/2014/main" id="{6CE9C982-F8C0-02C2-A57F-068A64FDDD04}"/>
              </a:ext>
            </a:extLst>
          </p:cNvPr>
          <p:cNvPicPr>
            <a:picLocks noChangeAspect="1"/>
          </p:cNvPicPr>
          <p:nvPr/>
        </p:nvPicPr>
        <p:blipFill>
          <a:blip r:embed="rId2"/>
          <a:stretch>
            <a:fillRect/>
          </a:stretch>
        </p:blipFill>
        <p:spPr>
          <a:xfrm>
            <a:off x="6894895" y="4533299"/>
            <a:ext cx="1522036" cy="2034558"/>
          </a:xfrm>
          <a:prstGeom prst="rect">
            <a:avLst/>
          </a:prstGeom>
        </p:spPr>
      </p:pic>
      <p:pic>
        <p:nvPicPr>
          <p:cNvPr id="7" name="Image 6" descr="Une image contenant motif, Caractère coloré&#10;&#10;Description générée automatiquement">
            <a:extLst>
              <a:ext uri="{FF2B5EF4-FFF2-40B4-BE49-F238E27FC236}">
                <a16:creationId xmlns:a16="http://schemas.microsoft.com/office/drawing/2014/main" id="{0156DE82-F086-C97E-3D54-A9A036D01AD1}"/>
              </a:ext>
            </a:extLst>
          </p:cNvPr>
          <p:cNvPicPr>
            <a:picLocks noChangeAspect="1"/>
          </p:cNvPicPr>
          <p:nvPr/>
        </p:nvPicPr>
        <p:blipFill>
          <a:blip r:embed="rId3"/>
          <a:srcRect r="29623"/>
          <a:stretch/>
        </p:blipFill>
        <p:spPr>
          <a:xfrm>
            <a:off x="8885008" y="5724610"/>
            <a:ext cx="3306992" cy="647700"/>
          </a:xfrm>
          <a:prstGeom prst="rect">
            <a:avLst/>
          </a:prstGeom>
        </p:spPr>
      </p:pic>
      <p:pic>
        <p:nvPicPr>
          <p:cNvPr id="8" name="Image 7" descr="Une image contenant motif, Caractère coloré&#10;&#10;Description générée automatiquement">
            <a:extLst>
              <a:ext uri="{FF2B5EF4-FFF2-40B4-BE49-F238E27FC236}">
                <a16:creationId xmlns:a16="http://schemas.microsoft.com/office/drawing/2014/main" id="{518362C8-1C65-BDF4-A94F-A950AB4DBEAC}"/>
              </a:ext>
            </a:extLst>
          </p:cNvPr>
          <p:cNvPicPr>
            <a:picLocks noChangeAspect="1"/>
          </p:cNvPicPr>
          <p:nvPr/>
        </p:nvPicPr>
        <p:blipFill>
          <a:blip r:embed="rId3"/>
          <a:srcRect r="29623"/>
          <a:stretch/>
        </p:blipFill>
        <p:spPr>
          <a:xfrm>
            <a:off x="-24817" y="5724610"/>
            <a:ext cx="3306992" cy="647700"/>
          </a:xfrm>
          <a:prstGeom prst="rect">
            <a:avLst/>
          </a:prstGeom>
        </p:spPr>
      </p:pic>
    </p:spTree>
    <p:extLst>
      <p:ext uri="{BB962C8B-B14F-4D97-AF65-F5344CB8AC3E}">
        <p14:creationId xmlns:p14="http://schemas.microsoft.com/office/powerpoint/2010/main" val="169665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5E9114C-6DB1-89AA-6F8F-C73225B9CC34}"/>
              </a:ext>
            </a:extLst>
          </p:cNvPr>
          <p:cNvSpPr>
            <a:spLocks noGrp="1"/>
          </p:cNvSpPr>
          <p:nvPr/>
        </p:nvSpPr>
        <p:spPr>
          <a:xfrm>
            <a:off x="1527463" y="2204478"/>
            <a:ext cx="9611591" cy="2800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spcBef>
                <a:spcPts val="0"/>
              </a:spcBef>
              <a:spcAft>
                <a:spcPts val="0"/>
              </a:spcAft>
              <a:buNone/>
            </a:pPr>
            <a:r>
              <a:rPr lang="fr-FR" sz="3000" dirty="0">
                <a:solidFill>
                  <a:srgbClr val="006425"/>
                </a:solidFill>
                <a:latin typeface="Arial" panose="020B0604020202020204" pitchFamily="34" charset="0"/>
                <a:cs typeface="Arial" panose="020B0604020202020204" pitchFamily="34" charset="0"/>
              </a:rPr>
              <a:t>Les sociétés humaines ont une relation essentielle et fondamentale avec les zones humides. </a:t>
            </a:r>
          </a:p>
          <a:p>
            <a:pPr marL="0" marR="0" lvl="0" indent="0">
              <a:spcBef>
                <a:spcPts val="0"/>
              </a:spcBef>
              <a:spcAft>
                <a:spcPts val="0"/>
              </a:spcAft>
              <a:buNone/>
            </a:pPr>
            <a:r>
              <a:rPr lang="fr-FR" sz="3000" dirty="0">
                <a:solidFill>
                  <a:srgbClr val="006425"/>
                </a:solidFill>
                <a:latin typeface="Arial" panose="020B0604020202020204" pitchFamily="34" charset="0"/>
                <a:cs typeface="Arial" panose="020B0604020202020204" pitchFamily="34" charset="0"/>
              </a:rPr>
              <a:t>Les premières villes sont apparues dans les grandes plaines d’inondation d’Afrique du Nord, d’Eurasie, des Andes et de Mésoamérique, ce qui témoigne de l’importance des zones humides pour l’humanité. </a:t>
            </a:r>
            <a:endParaRPr lang="fr-FR" sz="3000" dirty="0">
              <a:solidFill>
                <a:srgbClr val="655348"/>
              </a:solidFill>
              <a:latin typeface="Arial" panose="020B0604020202020204" pitchFamily="34" charset="0"/>
              <a:cs typeface="Arial" panose="020B0604020202020204" pitchFamily="34" charset="0"/>
            </a:endParaRPr>
          </a:p>
        </p:txBody>
      </p:sp>
      <p:pic>
        <p:nvPicPr>
          <p:cNvPr id="7" name="Image 6" descr="Une image contenant dessin humoristique, dessin, clipart, illustration&#10;&#10;Description générée automatiquement">
            <a:extLst>
              <a:ext uri="{FF2B5EF4-FFF2-40B4-BE49-F238E27FC236}">
                <a16:creationId xmlns:a16="http://schemas.microsoft.com/office/drawing/2014/main" id="{5805C5B6-2E6D-0823-97CF-98BB6D406E9A}"/>
              </a:ext>
            </a:extLst>
          </p:cNvPr>
          <p:cNvPicPr>
            <a:picLocks noChangeAspect="1"/>
          </p:cNvPicPr>
          <p:nvPr/>
        </p:nvPicPr>
        <p:blipFill>
          <a:blip r:embed="rId3"/>
          <a:stretch>
            <a:fillRect/>
          </a:stretch>
        </p:blipFill>
        <p:spPr>
          <a:xfrm>
            <a:off x="8050787" y="4712646"/>
            <a:ext cx="3839736" cy="1789796"/>
          </a:xfrm>
          <a:prstGeom prst="rect">
            <a:avLst/>
          </a:prstGeom>
        </p:spPr>
      </p:pic>
      <p:pic>
        <p:nvPicPr>
          <p:cNvPr id="8" name="Image 7" descr="Une image contenant conception&#10;&#10;Description générée automatiquement avec une confiance faible">
            <a:extLst>
              <a:ext uri="{FF2B5EF4-FFF2-40B4-BE49-F238E27FC236}">
                <a16:creationId xmlns:a16="http://schemas.microsoft.com/office/drawing/2014/main" id="{84925DEB-DEAB-B5AB-EBCC-CD3E73B17079}"/>
              </a:ext>
            </a:extLst>
          </p:cNvPr>
          <p:cNvPicPr>
            <a:picLocks noChangeAspect="1"/>
          </p:cNvPicPr>
          <p:nvPr/>
        </p:nvPicPr>
        <p:blipFill>
          <a:blip r:embed="rId4"/>
          <a:stretch>
            <a:fillRect/>
          </a:stretch>
        </p:blipFill>
        <p:spPr>
          <a:xfrm rot="13527719">
            <a:off x="-294888" y="203123"/>
            <a:ext cx="2489200" cy="2489200"/>
          </a:xfrm>
          <a:prstGeom prst="rect">
            <a:avLst/>
          </a:prstGeom>
        </p:spPr>
      </p:pic>
      <p:pic>
        <p:nvPicPr>
          <p:cNvPr id="3" name="Image 2" descr="Une image contenant symbole, clipart, conception&#10;&#10;Description générée automatiquement">
            <a:extLst>
              <a:ext uri="{FF2B5EF4-FFF2-40B4-BE49-F238E27FC236}">
                <a16:creationId xmlns:a16="http://schemas.microsoft.com/office/drawing/2014/main" id="{EBDBD7C0-F178-3AF8-9D4F-F5CB84D8B191}"/>
              </a:ext>
            </a:extLst>
          </p:cNvPr>
          <p:cNvPicPr>
            <a:picLocks noChangeAspect="1"/>
          </p:cNvPicPr>
          <p:nvPr/>
        </p:nvPicPr>
        <p:blipFill>
          <a:blip r:embed="rId5"/>
          <a:stretch>
            <a:fillRect/>
          </a:stretch>
        </p:blipFill>
        <p:spPr>
          <a:xfrm flipH="1">
            <a:off x="8997459" y="1146368"/>
            <a:ext cx="839363" cy="1082115"/>
          </a:xfrm>
          <a:prstGeom prst="rect">
            <a:avLst/>
          </a:prstGeom>
        </p:spPr>
      </p:pic>
    </p:spTree>
    <p:extLst>
      <p:ext uri="{BB962C8B-B14F-4D97-AF65-F5344CB8AC3E}">
        <p14:creationId xmlns:p14="http://schemas.microsoft.com/office/powerpoint/2010/main" val="23306025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4DEC0-F9D9-4A49-8D4C-D0B1FA58B8DC}">
  <ds:schemaRefs>
    <ds:schemaRef ds:uri="http://purl.org/dc/dcmitype/"/>
    <ds:schemaRef ds:uri="http://purl.org/dc/elements/1.1/"/>
    <ds:schemaRef ds:uri="http://schemas.microsoft.com/office/2006/documentManagement/types"/>
    <ds:schemaRef ds:uri="682f1ccd-e5c5-43c9-b9d9-dd72e0a643d0"/>
    <ds:schemaRef ds:uri="http://www.w3.org/XML/1998/namespace"/>
    <ds:schemaRef ds:uri="http://purl.org/dc/terms/"/>
    <ds:schemaRef ds:uri="http://schemas.microsoft.com/office/infopath/2007/PartnerControls"/>
    <ds:schemaRef ds:uri="http://schemas.openxmlformats.org/package/2006/metadata/core-properties"/>
    <ds:schemaRef ds:uri="75035800-fbd9-4494-bf62-86cc10c5d50d"/>
    <ds:schemaRef ds:uri="http://schemas.microsoft.com/office/2006/metadata/properties"/>
  </ds:schemaRefs>
</ds:datastoreItem>
</file>

<file path=customXml/itemProps3.xml><?xml version="1.0" encoding="utf-8"?>
<ds:datastoreItem xmlns:ds="http://schemas.openxmlformats.org/officeDocument/2006/customXml" ds:itemID="{015B054F-8548-473B-9AE2-82DB7B4E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6660</TotalTime>
  <Words>2402</Words>
  <Application>Microsoft Office PowerPoint</Application>
  <PresentationFormat>Grand écran</PresentationFormat>
  <Paragraphs>184</Paragraphs>
  <Slides>20</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Helvetica Neue LT Std</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Denis Berlemont</cp:lastModifiedBy>
  <cp:revision>188</cp:revision>
  <cp:lastPrinted>2021-11-25T14:43:02Z</cp:lastPrinted>
  <dcterms:created xsi:type="dcterms:W3CDTF">2021-11-23T15:20:39Z</dcterms:created>
  <dcterms:modified xsi:type="dcterms:W3CDTF">2024-11-26T15:15:23Z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